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p:scale>
          <a:sx n="80" d="100"/>
          <a:sy n="80" d="100"/>
        </p:scale>
        <p:origin x="-629" y="-6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402890446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1" name="Shape 1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7" name="Shape 1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3" name="Shape 1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9" name="Shape 1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5" name="Shape 1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1" name="Shape 1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7" name="Shape 1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3" name="Shape 1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9" name="Shape 1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5" name="Shape 1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1" name="Shape 2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7" name="Shape 2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3" name="Shape 2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9" name="Shape 2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25" name="Shape 2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p:nvPr/>
        </p:nvSpPr>
        <p:spPr>
          <a:xfrm>
            <a:off x="0" y="0"/>
            <a:ext cx="9144000" cy="3518399"/>
          </a:xfrm>
          <a:prstGeom prst="rect">
            <a:avLst/>
          </a:prstGeom>
          <a:solidFill>
            <a:schemeClr val="dk2"/>
          </a:solidFill>
          <a:ln>
            <a:noFill/>
          </a:ln>
        </p:spPr>
        <p:txBody>
          <a:bodyPr lIns="91425" tIns="45700" rIns="91425" bIns="45700" anchor="ctr" anchorCtr="0">
            <a:noAutofit/>
          </a:bodyPr>
          <a:lstStyle/>
          <a:p>
            <a:pPr>
              <a:spcBef>
                <a:spcPts val="0"/>
              </a:spcBef>
              <a:buNone/>
            </a:pPr>
            <a:endParaRPr dirty="0"/>
          </a:p>
        </p:txBody>
      </p:sp>
      <p:cxnSp>
        <p:nvCxnSpPr>
          <p:cNvPr id="10" name="Shape 10"/>
          <p:cNvCxnSpPr/>
          <p:nvPr/>
        </p:nvCxnSpPr>
        <p:spPr>
          <a:xfrm>
            <a:off x="0" y="3496604"/>
            <a:ext cx="9144000" cy="0"/>
          </a:xfrm>
          <a:prstGeom prst="straightConnector1">
            <a:avLst/>
          </a:prstGeom>
          <a:noFill/>
          <a:ln w="57150" cap="flat" cmpd="sng">
            <a:solidFill>
              <a:srgbClr val="000000">
                <a:alpha val="14901"/>
              </a:srgbClr>
            </a:solidFill>
            <a:prstDash val="solid"/>
            <a:round/>
            <a:headEnd type="none" w="med" len="med"/>
            <a:tailEnd type="none" w="med" len="med"/>
          </a:ln>
        </p:spPr>
      </p:cxnSp>
      <p:sp>
        <p:nvSpPr>
          <p:cNvPr id="11" name="Shape 11"/>
          <p:cNvSpPr txBox="1">
            <a:spLocks noGrp="1"/>
          </p:cNvSpPr>
          <p:nvPr>
            <p:ph type="ctrTitle"/>
          </p:nvPr>
        </p:nvSpPr>
        <p:spPr>
          <a:xfrm>
            <a:off x="685800" y="1867781"/>
            <a:ext cx="7772400" cy="1648800"/>
          </a:xfrm>
          <a:prstGeom prst="rect">
            <a:avLst/>
          </a:prstGeom>
        </p:spPr>
        <p:txBody>
          <a:bodyPr lIns="91425" tIns="91425" rIns="91425" bIns="91425" anchor="b" anchorCtr="0"/>
          <a:lstStyle>
            <a:lvl1pPr>
              <a:spcBef>
                <a:spcPts val="0"/>
              </a:spcBef>
              <a:buSzPct val="100000"/>
              <a:defRPr sz="7200"/>
            </a:lvl1pPr>
            <a:lvl2pPr>
              <a:spcBef>
                <a:spcPts val="0"/>
              </a:spcBef>
              <a:buSzPct val="100000"/>
              <a:defRPr sz="7200"/>
            </a:lvl2pPr>
            <a:lvl3pPr>
              <a:spcBef>
                <a:spcPts val="0"/>
              </a:spcBef>
              <a:buSzPct val="100000"/>
              <a:defRPr sz="7200"/>
            </a:lvl3pPr>
            <a:lvl4pPr>
              <a:spcBef>
                <a:spcPts val="0"/>
              </a:spcBef>
              <a:buSzPct val="100000"/>
              <a:defRPr sz="7200"/>
            </a:lvl4pPr>
            <a:lvl5pPr>
              <a:spcBef>
                <a:spcPts val="0"/>
              </a:spcBef>
              <a:buSzPct val="100000"/>
              <a:defRPr sz="7200"/>
            </a:lvl5pPr>
            <a:lvl6pPr>
              <a:spcBef>
                <a:spcPts val="0"/>
              </a:spcBef>
              <a:buSzPct val="100000"/>
              <a:defRPr sz="7200"/>
            </a:lvl6pPr>
            <a:lvl7pPr>
              <a:spcBef>
                <a:spcPts val="0"/>
              </a:spcBef>
              <a:buSzPct val="100000"/>
              <a:defRPr sz="7200"/>
            </a:lvl7pPr>
            <a:lvl8pPr>
              <a:spcBef>
                <a:spcPts val="0"/>
              </a:spcBef>
              <a:buSzPct val="100000"/>
              <a:defRPr sz="7200"/>
            </a:lvl8pPr>
            <a:lvl9pPr>
              <a:spcBef>
                <a:spcPts val="0"/>
              </a:spcBef>
              <a:buSzPct val="100000"/>
              <a:defRPr sz="7200"/>
            </a:lvl9pPr>
          </a:lstStyle>
          <a:p>
            <a:endParaRPr/>
          </a:p>
        </p:txBody>
      </p:sp>
      <p:sp>
        <p:nvSpPr>
          <p:cNvPr id="12" name="Shape 12"/>
          <p:cNvSpPr txBox="1">
            <a:spLocks noGrp="1"/>
          </p:cNvSpPr>
          <p:nvPr>
            <p:ph type="subTitle" idx="1"/>
          </p:nvPr>
        </p:nvSpPr>
        <p:spPr>
          <a:xfrm>
            <a:off x="685800" y="3627026"/>
            <a:ext cx="7772400" cy="774300"/>
          </a:xfrm>
          <a:prstGeom prst="rect">
            <a:avLst/>
          </a:prstGeom>
        </p:spPr>
        <p:txBody>
          <a:bodyPr lIns="91425" tIns="91425" rIns="91425" bIns="91425" anchor="t" anchorCtr="0"/>
          <a:lstStyle>
            <a:lvl1pPr>
              <a:spcBef>
                <a:spcPts val="0"/>
              </a:spcBef>
              <a:buClr>
                <a:schemeClr val="dk2"/>
              </a:buClr>
              <a:buNone/>
              <a:defRPr>
                <a:solidFill>
                  <a:schemeClr val="dk2"/>
                </a:solidFill>
              </a:defRPr>
            </a:lvl1pPr>
            <a:lvl2pPr>
              <a:spcBef>
                <a:spcPts val="0"/>
              </a:spcBef>
              <a:buClr>
                <a:schemeClr val="dk2"/>
              </a:buClr>
              <a:buSzPct val="100000"/>
              <a:buNone/>
              <a:defRPr sz="3000">
                <a:solidFill>
                  <a:schemeClr val="dk2"/>
                </a:solidFill>
              </a:defRPr>
            </a:lvl2pPr>
            <a:lvl3pPr>
              <a:spcBef>
                <a:spcPts val="0"/>
              </a:spcBef>
              <a:buClr>
                <a:schemeClr val="dk2"/>
              </a:buClr>
              <a:buSzPct val="100000"/>
              <a:buNone/>
              <a:defRPr sz="3000">
                <a:solidFill>
                  <a:schemeClr val="dk2"/>
                </a:solidFill>
              </a:defRPr>
            </a:lvl3pPr>
            <a:lvl4pPr>
              <a:spcBef>
                <a:spcPts val="0"/>
              </a:spcBef>
              <a:buClr>
                <a:schemeClr val="dk2"/>
              </a:buClr>
              <a:buSzPct val="100000"/>
              <a:buNone/>
              <a:defRPr sz="3000">
                <a:solidFill>
                  <a:schemeClr val="dk2"/>
                </a:solidFill>
              </a:defRPr>
            </a:lvl4pPr>
            <a:lvl5pPr>
              <a:spcBef>
                <a:spcPts val="0"/>
              </a:spcBef>
              <a:buClr>
                <a:schemeClr val="dk2"/>
              </a:buClr>
              <a:buSzPct val="100000"/>
              <a:buNone/>
              <a:defRPr sz="3000">
                <a:solidFill>
                  <a:schemeClr val="dk2"/>
                </a:solidFill>
              </a:defRPr>
            </a:lvl5pPr>
            <a:lvl6pPr>
              <a:spcBef>
                <a:spcPts val="0"/>
              </a:spcBef>
              <a:buClr>
                <a:schemeClr val="dk2"/>
              </a:buClr>
              <a:buSzPct val="100000"/>
              <a:buNone/>
              <a:defRPr sz="3000">
                <a:solidFill>
                  <a:schemeClr val="dk2"/>
                </a:solidFill>
              </a:defRPr>
            </a:lvl6pPr>
            <a:lvl7pPr>
              <a:spcBef>
                <a:spcPts val="0"/>
              </a:spcBef>
              <a:buClr>
                <a:schemeClr val="dk2"/>
              </a:buClr>
              <a:buSzPct val="100000"/>
              <a:buNone/>
              <a:defRPr sz="3000">
                <a:solidFill>
                  <a:schemeClr val="dk2"/>
                </a:solidFill>
              </a:defRPr>
            </a:lvl7pPr>
            <a:lvl8pPr>
              <a:spcBef>
                <a:spcPts val="0"/>
              </a:spcBef>
              <a:buClr>
                <a:schemeClr val="dk2"/>
              </a:buClr>
              <a:buSzPct val="100000"/>
              <a:buNone/>
              <a:defRPr sz="3000">
                <a:solidFill>
                  <a:schemeClr val="dk2"/>
                </a:solidFill>
              </a:defRPr>
            </a:lvl8pPr>
            <a:lvl9pPr>
              <a:spcBef>
                <a:spcPts val="0"/>
              </a:spcBef>
              <a:buClr>
                <a:schemeClr val="dk2"/>
              </a:buClr>
              <a:buSzPct val="100000"/>
              <a:buNone/>
              <a:defRPr sz="3000">
                <a:solidFill>
                  <a:schemeClr val="dk2"/>
                </a:solidFill>
              </a:defRPr>
            </a:lvl9pPr>
          </a:lstStyle>
          <a:p>
            <a:endParaRPr/>
          </a:p>
        </p:txBody>
      </p:sp>
      <p:sp>
        <p:nvSpPr>
          <p:cNvPr id="13" name="Shape 13"/>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4"/>
        <p:cNvGrpSpPr/>
        <p:nvPr/>
      </p:nvGrpSpPr>
      <p:grpSpPr>
        <a:xfrm>
          <a:off x="0" y="0"/>
          <a:ext cx="0" cy="0"/>
          <a:chOff x="0" y="0"/>
          <a:chExt cx="0" cy="0"/>
        </a:xfrm>
      </p:grpSpPr>
      <p:sp>
        <p:nvSpPr>
          <p:cNvPr id="15" name="Shape 15"/>
          <p:cNvSpPr/>
          <p:nvPr/>
        </p:nvSpPr>
        <p:spPr>
          <a:xfrm>
            <a:off x="0" y="0"/>
            <a:ext cx="9144000" cy="1149900"/>
          </a:xfrm>
          <a:prstGeom prst="rect">
            <a:avLst/>
          </a:prstGeom>
          <a:solidFill>
            <a:srgbClr val="2388DB"/>
          </a:solidFill>
          <a:ln>
            <a:noFill/>
          </a:ln>
        </p:spPr>
        <p:txBody>
          <a:bodyPr lIns="91425" tIns="45700" rIns="91425" bIns="45700" anchor="ctr" anchorCtr="0">
            <a:noAutofit/>
          </a:bodyPr>
          <a:lstStyle/>
          <a:p>
            <a:pPr>
              <a:spcBef>
                <a:spcPts val="0"/>
              </a:spcBef>
              <a:buNone/>
            </a:pPr>
            <a:endParaRPr dirty="0"/>
          </a:p>
        </p:txBody>
      </p:sp>
      <p:cxnSp>
        <p:nvCxnSpPr>
          <p:cNvPr id="16" name="Shape 16"/>
          <p:cNvCxnSpPr/>
          <p:nvPr/>
        </p:nvCxnSpPr>
        <p:spPr>
          <a:xfrm>
            <a:off x="0" y="1127875"/>
            <a:ext cx="9144000" cy="0"/>
          </a:xfrm>
          <a:prstGeom prst="straightConnector1">
            <a:avLst/>
          </a:prstGeom>
          <a:noFill/>
          <a:ln w="57150" cap="flat" cmpd="sng">
            <a:solidFill>
              <a:srgbClr val="000000">
                <a:alpha val="14901"/>
              </a:srgbClr>
            </a:solidFill>
            <a:prstDash val="solid"/>
            <a:round/>
            <a:headEnd type="none" w="med" len="med"/>
            <a:tailEnd type="none" w="med" len="med"/>
          </a:ln>
        </p:spPr>
      </p:cxnSp>
      <p:sp>
        <p:nvSpPr>
          <p:cNvPr id="17" name="Shape 17"/>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p:nvPr/>
        </p:nvSpPr>
        <p:spPr>
          <a:xfrm>
            <a:off x="0" y="0"/>
            <a:ext cx="9144000" cy="1149900"/>
          </a:xfrm>
          <a:prstGeom prst="rect">
            <a:avLst/>
          </a:prstGeom>
          <a:solidFill>
            <a:schemeClr val="dk2"/>
          </a:solidFill>
          <a:ln>
            <a:noFill/>
          </a:ln>
        </p:spPr>
        <p:txBody>
          <a:bodyPr lIns="91425" tIns="45700" rIns="91425" bIns="45700" anchor="ctr" anchorCtr="0">
            <a:noAutofit/>
          </a:bodyPr>
          <a:lstStyle/>
          <a:p>
            <a:pPr>
              <a:spcBef>
                <a:spcPts val="0"/>
              </a:spcBef>
              <a:buNone/>
            </a:pPr>
            <a:endParaRPr dirty="0"/>
          </a:p>
        </p:txBody>
      </p:sp>
      <p:cxnSp>
        <p:nvCxnSpPr>
          <p:cNvPr id="22" name="Shape 22"/>
          <p:cNvCxnSpPr/>
          <p:nvPr/>
        </p:nvCxnSpPr>
        <p:spPr>
          <a:xfrm>
            <a:off x="0" y="1127875"/>
            <a:ext cx="9144000" cy="0"/>
          </a:xfrm>
          <a:prstGeom prst="straightConnector1">
            <a:avLst/>
          </a:prstGeom>
          <a:noFill/>
          <a:ln w="57150" cap="flat" cmpd="sng">
            <a:solidFill>
              <a:srgbClr val="000000">
                <a:alpha val="14901"/>
              </a:srgbClr>
            </a:solidFill>
            <a:prstDash val="solid"/>
            <a:round/>
            <a:headEnd type="none" w="med" len="med"/>
            <a:tailEnd type="none" w="med" len="med"/>
          </a:ln>
        </p:spPr>
      </p:cxnSp>
      <p:sp>
        <p:nvSpPr>
          <p:cNvPr id="23" name="Shape 23"/>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4" name="Shape 24"/>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5" name="Shape 25"/>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6" name="Shape 2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7"/>
        <p:cNvGrpSpPr/>
        <p:nvPr/>
      </p:nvGrpSpPr>
      <p:grpSpPr>
        <a:xfrm>
          <a:off x="0" y="0"/>
          <a:ext cx="0" cy="0"/>
          <a:chOff x="0" y="0"/>
          <a:chExt cx="0" cy="0"/>
        </a:xfrm>
      </p:grpSpPr>
      <p:sp>
        <p:nvSpPr>
          <p:cNvPr id="28" name="Shape 28"/>
          <p:cNvSpPr/>
          <p:nvPr/>
        </p:nvSpPr>
        <p:spPr>
          <a:xfrm>
            <a:off x="0" y="0"/>
            <a:ext cx="9144000" cy="1149900"/>
          </a:xfrm>
          <a:prstGeom prst="rect">
            <a:avLst/>
          </a:prstGeom>
          <a:solidFill>
            <a:srgbClr val="2388DB"/>
          </a:solidFill>
          <a:ln>
            <a:noFill/>
          </a:ln>
        </p:spPr>
        <p:txBody>
          <a:bodyPr lIns="91425" tIns="45700" rIns="91425" bIns="45700" anchor="ctr" anchorCtr="0">
            <a:noAutofit/>
          </a:bodyPr>
          <a:lstStyle/>
          <a:p>
            <a:pPr>
              <a:spcBef>
                <a:spcPts val="0"/>
              </a:spcBef>
              <a:buNone/>
            </a:pPr>
            <a:endParaRPr dirty="0"/>
          </a:p>
        </p:txBody>
      </p:sp>
      <p:cxnSp>
        <p:nvCxnSpPr>
          <p:cNvPr id="29" name="Shape 29"/>
          <p:cNvCxnSpPr/>
          <p:nvPr/>
        </p:nvCxnSpPr>
        <p:spPr>
          <a:xfrm>
            <a:off x="0" y="1127875"/>
            <a:ext cx="9144000" cy="0"/>
          </a:xfrm>
          <a:prstGeom prst="straightConnector1">
            <a:avLst/>
          </a:prstGeom>
          <a:noFill/>
          <a:ln w="57150" cap="flat" cmpd="sng">
            <a:solidFill>
              <a:srgbClr val="000000">
                <a:alpha val="14901"/>
              </a:srgbClr>
            </a:solidFill>
            <a:prstDash val="solid"/>
            <a:round/>
            <a:headEnd type="none" w="med" len="med"/>
            <a:tailEnd type="none" w="med" len="med"/>
          </a:ln>
        </p:spPr>
      </p:cxnSp>
      <p:sp>
        <p:nvSpPr>
          <p:cNvPr id="30" name="Shape 30"/>
          <p:cNvSpPr txBox="1">
            <a:spLocks noGrp="1"/>
          </p:cNvSpPr>
          <p:nvPr>
            <p:ph type="title"/>
          </p:nvPr>
        </p:nvSpPr>
        <p:spPr>
          <a:xfrm>
            <a:off x="457200" y="205978"/>
            <a:ext cx="822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1" name="Shape 31"/>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32"/>
        <p:cNvGrpSpPr/>
        <p:nvPr/>
      </p:nvGrpSpPr>
      <p:grpSpPr>
        <a:xfrm>
          <a:off x="0" y="0"/>
          <a:ext cx="0" cy="0"/>
          <a:chOff x="0" y="0"/>
          <a:chExt cx="0" cy="0"/>
        </a:xfrm>
      </p:grpSpPr>
      <p:sp>
        <p:nvSpPr>
          <p:cNvPr id="33" name="Shape 33"/>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a:spcBef>
                <a:spcPts val="0"/>
              </a:spcBef>
              <a:buClr>
                <a:schemeClr val="dk2"/>
              </a:buClr>
              <a:buSzPct val="100000"/>
              <a:buNone/>
              <a:defRPr sz="1800">
                <a:solidFill>
                  <a:schemeClr val="dk2"/>
                </a:solidFill>
              </a:defRPr>
            </a:lvl1pPr>
          </a:lstStyle>
          <a:p>
            <a:endParaRPr/>
          </a:p>
        </p:txBody>
      </p:sp>
      <p:sp>
        <p:nvSpPr>
          <p:cNvPr id="34" name="Shape 34"/>
          <p:cNvSpPr/>
          <p:nvPr/>
        </p:nvSpPr>
        <p:spPr>
          <a:xfrm>
            <a:off x="4274" y="0"/>
            <a:ext cx="9144000" cy="4406399"/>
          </a:xfrm>
          <a:prstGeom prst="rect">
            <a:avLst/>
          </a:prstGeom>
          <a:solidFill>
            <a:srgbClr val="2388DB"/>
          </a:solidFill>
          <a:ln>
            <a:noFill/>
          </a:ln>
        </p:spPr>
        <p:txBody>
          <a:bodyPr lIns="91425" tIns="45700" rIns="91425" bIns="45700" anchor="ctr" anchorCtr="0">
            <a:noAutofit/>
          </a:bodyPr>
          <a:lstStyle/>
          <a:p>
            <a:pPr>
              <a:spcBef>
                <a:spcPts val="0"/>
              </a:spcBef>
              <a:buNone/>
            </a:pPr>
            <a:endParaRPr dirty="0"/>
          </a:p>
        </p:txBody>
      </p:sp>
      <p:cxnSp>
        <p:nvCxnSpPr>
          <p:cNvPr id="35" name="Shape 35"/>
          <p:cNvCxnSpPr/>
          <p:nvPr/>
        </p:nvCxnSpPr>
        <p:spPr>
          <a:xfrm>
            <a:off x="0" y="4384371"/>
            <a:ext cx="9144000" cy="0"/>
          </a:xfrm>
          <a:prstGeom prst="straightConnector1">
            <a:avLst/>
          </a:prstGeom>
          <a:noFill/>
          <a:ln w="57150" cap="flat" cmpd="sng">
            <a:solidFill>
              <a:srgbClr val="000000">
                <a:alpha val="14901"/>
              </a:srgbClr>
            </a:solidFill>
            <a:prstDash val="solid"/>
            <a:round/>
            <a:headEnd type="none" w="med" len="med"/>
            <a:tailEnd type="none" w="med" len="med"/>
          </a:ln>
        </p:spPr>
      </p:cxnSp>
      <p:sp>
        <p:nvSpPr>
          <p:cNvPr id="36" name="Shape 3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bg>
      <p:bgPr>
        <a:solidFill>
          <a:schemeClr val="dk2"/>
        </a:solidFill>
        <a:effectLst/>
      </p:bgPr>
    </p:bg>
    <p:spTree>
      <p:nvGrpSpPr>
        <p:cNvPr id="1" name="Shape 37"/>
        <p:cNvGrpSpPr/>
        <p:nvPr/>
      </p:nvGrpSpPr>
      <p:grpSpPr>
        <a:xfrm>
          <a:off x="0" y="0"/>
          <a:ext cx="0" cy="0"/>
          <a:chOff x="0" y="0"/>
          <a:chExt cx="0" cy="0"/>
        </a:xfrm>
      </p:grpSpPr>
      <p:sp>
        <p:nvSpPr>
          <p:cNvPr id="38" name="Shape 38"/>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solidFill>
                  <a:schemeClr val="lt1"/>
                </a:solidFill>
              </a:defRPr>
            </a:lvl1pPr>
          </a:lstStyle>
          <a:p>
            <a:pPr>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a:spcBef>
                <a:spcPts val="0"/>
              </a:spcBef>
              <a:buClr>
                <a:schemeClr val="lt1"/>
              </a:buClr>
              <a:buSzPct val="100000"/>
              <a:buNone/>
              <a:defRPr sz="3600" b="1">
                <a:solidFill>
                  <a:schemeClr val="lt1"/>
                </a:solidFill>
              </a:defRPr>
            </a:lvl1pPr>
            <a:lvl2pPr>
              <a:spcBef>
                <a:spcPts val="0"/>
              </a:spcBef>
              <a:buClr>
                <a:schemeClr val="lt1"/>
              </a:buClr>
              <a:buSzPct val="100000"/>
              <a:buNone/>
              <a:defRPr sz="3600" b="1">
                <a:solidFill>
                  <a:schemeClr val="lt1"/>
                </a:solidFill>
              </a:defRPr>
            </a:lvl2pPr>
            <a:lvl3pPr>
              <a:spcBef>
                <a:spcPts val="0"/>
              </a:spcBef>
              <a:buClr>
                <a:schemeClr val="lt1"/>
              </a:buClr>
              <a:buSzPct val="100000"/>
              <a:buNone/>
              <a:defRPr sz="3600" b="1">
                <a:solidFill>
                  <a:schemeClr val="lt1"/>
                </a:solidFill>
              </a:defRPr>
            </a:lvl3pPr>
            <a:lvl4pPr>
              <a:spcBef>
                <a:spcPts val="0"/>
              </a:spcBef>
              <a:buClr>
                <a:schemeClr val="lt1"/>
              </a:buClr>
              <a:buSzPct val="100000"/>
              <a:buNone/>
              <a:defRPr sz="3600" b="1">
                <a:solidFill>
                  <a:schemeClr val="lt1"/>
                </a:solidFill>
              </a:defRPr>
            </a:lvl4pPr>
            <a:lvl5pPr>
              <a:spcBef>
                <a:spcPts val="0"/>
              </a:spcBef>
              <a:buClr>
                <a:schemeClr val="lt1"/>
              </a:buClr>
              <a:buSzPct val="100000"/>
              <a:buNone/>
              <a:defRPr sz="3600" b="1">
                <a:solidFill>
                  <a:schemeClr val="lt1"/>
                </a:solidFill>
              </a:defRPr>
            </a:lvl5pPr>
            <a:lvl6pPr>
              <a:spcBef>
                <a:spcPts val="0"/>
              </a:spcBef>
              <a:buClr>
                <a:schemeClr val="lt1"/>
              </a:buClr>
              <a:buSzPct val="100000"/>
              <a:buNone/>
              <a:defRPr sz="3600" b="1">
                <a:solidFill>
                  <a:schemeClr val="lt1"/>
                </a:solidFill>
              </a:defRPr>
            </a:lvl6pPr>
            <a:lvl7pPr>
              <a:spcBef>
                <a:spcPts val="0"/>
              </a:spcBef>
              <a:buClr>
                <a:schemeClr val="lt1"/>
              </a:buClr>
              <a:buSzPct val="100000"/>
              <a:buNone/>
              <a:defRPr sz="3600" b="1">
                <a:solidFill>
                  <a:schemeClr val="lt1"/>
                </a:solidFill>
              </a:defRPr>
            </a:lvl7pPr>
            <a:lvl8pPr>
              <a:spcBef>
                <a:spcPts val="0"/>
              </a:spcBef>
              <a:buClr>
                <a:schemeClr val="lt1"/>
              </a:buClr>
              <a:buSzPct val="100000"/>
              <a:buNone/>
              <a:defRPr sz="3600" b="1">
                <a:solidFill>
                  <a:schemeClr val="lt1"/>
                </a:solidFill>
              </a:defRPr>
            </a:lvl8pPr>
            <a:lvl9pPr>
              <a:spcBef>
                <a:spcPts val="0"/>
              </a:spcBef>
              <a:buClr>
                <a:schemeClr val="lt1"/>
              </a:buClr>
              <a:buSzPct val="100000"/>
              <a:buNone/>
              <a:defRPr sz="3600" b="1">
                <a:solidFill>
                  <a:schemeClr val="lt1"/>
                </a:solidFill>
              </a:defRPr>
            </a:lvl9pPr>
          </a:lstStyle>
          <a:p>
            <a:endParaRPr/>
          </a:p>
        </p:txBody>
      </p:sp>
      <p:sp>
        <p:nvSpPr>
          <p:cNvPr id="6" name="Shape 6"/>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sp>
        <p:nvSpPr>
          <p:cNvPr id="7" name="Shape 7"/>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lvl1pPr algn="r">
              <a:spcBef>
                <a:spcPts val="0"/>
              </a:spcBef>
              <a:buNone/>
              <a:defRPr sz="1300">
                <a:solidFill>
                  <a:schemeClr val="dk2"/>
                </a:solidFill>
              </a:defRPr>
            </a:lvl1pPr>
          </a:lstStyle>
          <a:p>
            <a:pPr>
              <a:spcBef>
                <a:spcPts val="0"/>
              </a:spcBef>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ctrTitle"/>
          </p:nvPr>
        </p:nvSpPr>
        <p:spPr>
          <a:xfrm>
            <a:off x="685800" y="1867781"/>
            <a:ext cx="7772400" cy="1648800"/>
          </a:xfrm>
          <a:prstGeom prst="rect">
            <a:avLst/>
          </a:prstGeom>
        </p:spPr>
        <p:txBody>
          <a:bodyPr lIns="91425" tIns="91425" rIns="91425" bIns="91425" anchor="b" anchorCtr="0">
            <a:noAutofit/>
          </a:bodyPr>
          <a:lstStyle/>
          <a:p>
            <a:pPr>
              <a:spcBef>
                <a:spcPts val="0"/>
              </a:spcBef>
              <a:buNone/>
            </a:pPr>
            <a:r>
              <a:rPr lang="en" sz="3600"/>
              <a:t>Best and Innovative Practices in Higher Education Assessment</a:t>
            </a:r>
          </a:p>
        </p:txBody>
      </p:sp>
      <p:sp>
        <p:nvSpPr>
          <p:cNvPr id="41" name="Shape 41"/>
          <p:cNvSpPr txBox="1">
            <a:spLocks noGrp="1"/>
          </p:cNvSpPr>
          <p:nvPr>
            <p:ph type="subTitle" idx="1"/>
          </p:nvPr>
        </p:nvSpPr>
        <p:spPr>
          <a:xfrm>
            <a:off x="685800" y="3627026"/>
            <a:ext cx="7772400" cy="774300"/>
          </a:xfrm>
          <a:prstGeom prst="rect">
            <a:avLst/>
          </a:prstGeom>
        </p:spPr>
        <p:txBody>
          <a:bodyPr lIns="91425" tIns="91425" rIns="91425" bIns="91425" anchor="t" anchorCtr="0">
            <a:noAutofit/>
          </a:bodyPr>
          <a:lstStyle/>
          <a:p>
            <a:pPr>
              <a:spcBef>
                <a:spcPts val="0"/>
              </a:spcBef>
              <a:buNone/>
            </a:pPr>
            <a:r>
              <a:rPr lang="en"/>
              <a:t>A Hanover Report 2013</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000"/>
              <a:t>Factors Driving Discussions around the Future of Accreditation and Assessment</a:t>
            </a:r>
          </a:p>
        </p:txBody>
      </p:sp>
      <p:sp>
        <p:nvSpPr>
          <p:cNvPr id="96" name="Shape 9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a:t>Emphasis on accountability and public demands for evidence of student achievement from colleges and universities.</a:t>
            </a: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000"/>
              <a:t>Emerging issues impacting higher education accreditation</a:t>
            </a:r>
          </a:p>
        </p:txBody>
      </p:sp>
      <p:sp>
        <p:nvSpPr>
          <p:cNvPr id="102" name="Shape 10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dirty="0"/>
              <a:t>From: CHEA International Quality Group</a:t>
            </a:r>
          </a:p>
          <a:p>
            <a:pPr marL="457200" lvl="0" indent="-419100" rtl="0">
              <a:spcBef>
                <a:spcPts val="0"/>
              </a:spcBef>
              <a:buClr>
                <a:schemeClr val="dk1"/>
              </a:buClr>
              <a:buSzPct val="100000"/>
              <a:buFont typeface="Arial"/>
              <a:buChar char="●"/>
            </a:pPr>
            <a:r>
              <a:rPr lang="en" sz="2800" dirty="0"/>
              <a:t>Higher education and quality assurance and relationships with government </a:t>
            </a:r>
            <a:endParaRPr lang="en" sz="2800" dirty="0" smtClean="0"/>
          </a:p>
          <a:p>
            <a:pPr marL="38100" lvl="0" rtl="0">
              <a:spcBef>
                <a:spcPts val="0"/>
              </a:spcBef>
              <a:buClr>
                <a:schemeClr val="dk1"/>
              </a:buClr>
              <a:buSzPct val="100000"/>
            </a:pPr>
            <a:r>
              <a:rPr lang="en" sz="2800" dirty="0" smtClean="0"/>
              <a:t> </a:t>
            </a:r>
            <a:endParaRPr lang="en" sz="2800" dirty="0"/>
          </a:p>
          <a:p>
            <a:pPr marL="457200" lvl="0" indent="-419100">
              <a:spcBef>
                <a:spcPts val="0"/>
              </a:spcBef>
              <a:buClr>
                <a:schemeClr val="dk1"/>
              </a:buClr>
              <a:buSzPct val="100000"/>
              <a:buFont typeface="Arial"/>
              <a:buChar char="●"/>
            </a:pPr>
            <a:r>
              <a:rPr lang="en" sz="2800" dirty="0"/>
              <a:t>Innovations and what some call “disruptive technologies” such as massive open online courses (MOOCs) and open badges , including the for-profit </a:t>
            </a:r>
            <a:r>
              <a:rPr lang="en" sz="2800" dirty="0" smtClean="0"/>
              <a:t>sector </a:t>
            </a:r>
            <a:endParaRPr lang="en" sz="2800" dirty="0"/>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endParaRPr sz="3000" dirty="0"/>
          </a:p>
          <a:p>
            <a:pPr lvl="0" rtl="0">
              <a:spcBef>
                <a:spcPts val="0"/>
              </a:spcBef>
              <a:buNone/>
            </a:pPr>
            <a:endParaRPr sz="3000" dirty="0"/>
          </a:p>
          <a:p>
            <a:pPr lvl="0" rtl="0">
              <a:spcBef>
                <a:spcPts val="0"/>
              </a:spcBef>
              <a:buNone/>
            </a:pPr>
            <a:endParaRPr sz="3000" dirty="0"/>
          </a:p>
          <a:p>
            <a:pPr lvl="0" rtl="0">
              <a:spcBef>
                <a:spcPts val="0"/>
              </a:spcBef>
              <a:buNone/>
            </a:pPr>
            <a:endParaRPr sz="3000" dirty="0"/>
          </a:p>
          <a:p>
            <a:pPr lvl="0" rtl="0">
              <a:spcBef>
                <a:spcPts val="0"/>
              </a:spcBef>
              <a:buNone/>
            </a:pPr>
            <a:endParaRPr sz="3000" dirty="0"/>
          </a:p>
          <a:p>
            <a:pPr lvl="0" rtl="0">
              <a:spcBef>
                <a:spcPts val="0"/>
              </a:spcBef>
              <a:buNone/>
            </a:pPr>
            <a:endParaRPr sz="3000" dirty="0"/>
          </a:p>
          <a:p>
            <a:pPr lvl="0" rtl="0">
              <a:spcBef>
                <a:spcPts val="0"/>
              </a:spcBef>
              <a:buNone/>
            </a:pPr>
            <a:endParaRPr sz="3000" dirty="0"/>
          </a:p>
          <a:p>
            <a:pPr lvl="0" rtl="0">
              <a:spcBef>
                <a:spcPts val="0"/>
              </a:spcBef>
              <a:buNone/>
            </a:pPr>
            <a:endParaRPr sz="3000" dirty="0"/>
          </a:p>
          <a:p>
            <a:pPr lvl="0" rtl="0">
              <a:spcBef>
                <a:spcPts val="0"/>
              </a:spcBef>
              <a:buNone/>
            </a:pPr>
            <a:endParaRPr sz="3000" dirty="0"/>
          </a:p>
          <a:p>
            <a:pPr lvl="0" rtl="0">
              <a:spcBef>
                <a:spcPts val="0"/>
              </a:spcBef>
              <a:buNone/>
            </a:pPr>
            <a:endParaRPr sz="3000" dirty="0"/>
          </a:p>
          <a:p>
            <a:pPr lvl="0" rtl="0">
              <a:spcBef>
                <a:spcPts val="0"/>
              </a:spcBef>
              <a:buClr>
                <a:schemeClr val="dk1"/>
              </a:buClr>
              <a:buFont typeface="Arial"/>
              <a:buNone/>
            </a:pPr>
            <a:endParaRPr sz="3000" dirty="0"/>
          </a:p>
          <a:p>
            <a:pPr>
              <a:spcBef>
                <a:spcPts val="0"/>
              </a:spcBef>
              <a:buNone/>
            </a:pPr>
            <a:r>
              <a:rPr lang="en" sz="3000"/>
              <a:t>Emerging issues impacting higher education accreditation cont.</a:t>
            </a:r>
          </a:p>
        </p:txBody>
      </p:sp>
      <p:sp>
        <p:nvSpPr>
          <p:cNvPr id="108" name="Shape 10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a:t>Crossborder higher education in its different forms  </a:t>
            </a:r>
          </a:p>
          <a:p>
            <a:pPr marL="457200" lvl="0" indent="-381000" rtl="0">
              <a:spcBef>
                <a:spcPts val="0"/>
              </a:spcBef>
              <a:buClr>
                <a:schemeClr val="dk1"/>
              </a:buClr>
              <a:buSzPct val="100000"/>
              <a:buFont typeface="Arial"/>
              <a:buChar char="●"/>
            </a:pPr>
            <a:r>
              <a:rPr lang="en" sz="2400"/>
              <a:t>Regional harmonization of quality assurance as a new development  </a:t>
            </a:r>
          </a:p>
          <a:p>
            <a:pPr marL="457200" lvl="0" indent="-381000" rtl="0">
              <a:spcBef>
                <a:spcPts val="0"/>
              </a:spcBef>
              <a:buClr>
                <a:schemeClr val="dk1"/>
              </a:buClr>
              <a:buSzPct val="100000"/>
              <a:buFont typeface="Arial"/>
              <a:buChar char="●"/>
            </a:pPr>
            <a:r>
              <a:rPr lang="en" sz="2400"/>
              <a:t>Rankings and quality assurance  </a:t>
            </a:r>
          </a:p>
          <a:p>
            <a:pPr marL="457200" lvl="0" indent="-381000" rtl="0">
              <a:spcBef>
                <a:spcPts val="0"/>
              </a:spcBef>
              <a:buClr>
                <a:schemeClr val="dk1"/>
              </a:buClr>
              <a:buSzPct val="100000"/>
              <a:buFont typeface="Arial"/>
              <a:buChar char="●"/>
            </a:pPr>
            <a:r>
              <a:rPr lang="en" sz="2400"/>
              <a:t>Links between qualifications frameworks and quality assurance  </a:t>
            </a:r>
          </a:p>
          <a:p>
            <a:pPr marL="457200" lvl="0" indent="-381000">
              <a:spcBef>
                <a:spcPts val="0"/>
              </a:spcBef>
              <a:buClr>
                <a:schemeClr val="dk1"/>
              </a:buClr>
              <a:buSzPct val="100000"/>
              <a:buFont typeface="Arial"/>
              <a:buChar char="●"/>
            </a:pPr>
            <a:r>
              <a:rPr lang="en" sz="2400"/>
              <a:t>Diversity of private providers</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000"/>
              <a:t>FUTURE DIRECTIONS FOR ACCREDITATION AND ASSESSMENT </a:t>
            </a:r>
          </a:p>
        </p:txBody>
      </p:sp>
      <p:sp>
        <p:nvSpPr>
          <p:cNvPr id="114" name="Shape 11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dirty="0" smtClean="0"/>
              <a:t>“Our </a:t>
            </a:r>
            <a:r>
              <a:rPr lang="en" dirty="0"/>
              <a:t>review of literature relating to the future of higher education accreditation revealed that in the coming years, there is likely to be an increased involvement of the federal government, and, as a result, more regulation of the accreditation process</a:t>
            </a:r>
            <a:r>
              <a:rPr lang="en" dirty="0" smtClean="0"/>
              <a:t>.”</a:t>
            </a:r>
            <a:endParaRPr lang="en" dirty="0"/>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2013 State of the Union supplement </a:t>
            </a:r>
          </a:p>
        </p:txBody>
      </p:sp>
      <p:sp>
        <p:nvSpPr>
          <p:cNvPr id="120" name="Shape 12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sz="2400" dirty="0" smtClean="0"/>
              <a:t>“The </a:t>
            </a:r>
            <a:r>
              <a:rPr lang="en" sz="2400" dirty="0"/>
              <a:t>President will call on Congress to consider value, affordability, and student outcomes in making determinations about which colleges and universities receive access to federal student aid, either by incorporating measures of value and affordability into the existing accreditation system; or by establishing a new, alternative system of accreditation that would provide pathways for higher education models and colleges to receive federal student aid based on performance and results</a:t>
            </a:r>
            <a:r>
              <a:rPr lang="en" sz="2400" dirty="0" smtClean="0"/>
              <a:t>.” </a:t>
            </a:r>
            <a:endParaRPr lang="en" sz="2400" dirty="0"/>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Clr>
                <a:schemeClr val="dk1"/>
              </a:buClr>
              <a:buFont typeface="Arial"/>
              <a:buNone/>
            </a:pPr>
            <a:endParaRPr dirty="0"/>
          </a:p>
          <a:p>
            <a:pPr>
              <a:spcBef>
                <a:spcPts val="0"/>
              </a:spcBef>
              <a:buNone/>
            </a:pPr>
            <a:r>
              <a:rPr lang="en" sz="3000"/>
              <a:t>National Advisory Committee on Institutional Quality and Integrity (NACIQI)</a:t>
            </a:r>
          </a:p>
        </p:txBody>
      </p:sp>
      <p:sp>
        <p:nvSpPr>
          <p:cNvPr id="126" name="Shape 12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dirty="0"/>
              <a:t>Final 2012 draft report of recommendations for </a:t>
            </a:r>
            <a:r>
              <a:rPr lang="en" dirty="0" smtClean="0"/>
              <a:t>Higher </a:t>
            </a:r>
            <a:r>
              <a:rPr lang="en" dirty="0"/>
              <a:t>E</a:t>
            </a:r>
            <a:r>
              <a:rPr lang="en" dirty="0" smtClean="0"/>
              <a:t>ducation </a:t>
            </a:r>
            <a:r>
              <a:rPr lang="en" dirty="0"/>
              <a:t>A</a:t>
            </a:r>
            <a:r>
              <a:rPr lang="en" dirty="0" smtClean="0"/>
              <a:t>ccreditation </a:t>
            </a:r>
            <a:r>
              <a:rPr lang="en" dirty="0"/>
              <a:t>R</a:t>
            </a:r>
            <a:r>
              <a:rPr lang="en" dirty="0" smtClean="0"/>
              <a:t>eauthorization</a:t>
            </a:r>
            <a:endParaRPr lang="en" dirty="0"/>
          </a:p>
          <a:p>
            <a:pPr>
              <a:spcBef>
                <a:spcPts val="0"/>
              </a:spcBef>
              <a:buNone/>
            </a:pPr>
            <a:r>
              <a:rPr lang="en" dirty="0"/>
              <a:t>highlights three key features that describe “how accreditation will be viewed and how the federal government would like it to operate in the future.”</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000"/>
              <a:t>NACIQI Report 2012 cont. </a:t>
            </a:r>
          </a:p>
        </p:txBody>
      </p:sp>
      <p:sp>
        <p:nvSpPr>
          <p:cNvPr id="132" name="Shape 13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a:t>It envisions a future role of accreditation as primarily focused on public accountability and consumer protection, with less emphasis on quality improvement. </a:t>
            </a:r>
          </a:p>
          <a:p>
            <a:pPr lvl="0" rtl="0">
              <a:spcBef>
                <a:spcPts val="0"/>
              </a:spcBef>
              <a:buNone/>
            </a:pPr>
            <a:r>
              <a:rPr lang="en" sz="2400"/>
              <a:t> </a:t>
            </a:r>
          </a:p>
          <a:p>
            <a:pPr marL="457200" lvl="0" indent="-381000">
              <a:spcBef>
                <a:spcPts val="0"/>
              </a:spcBef>
              <a:buClr>
                <a:schemeClr val="dk1"/>
              </a:buClr>
              <a:buSzPct val="100000"/>
              <a:buFont typeface="Arial"/>
              <a:buChar char="●"/>
            </a:pPr>
            <a:r>
              <a:rPr lang="en" sz="2400"/>
              <a:t>Call for change in the government role: this feature significantly expands the role of the federal government in judging academic quality as well as establishing standards for quality. Government would determine what is important. </a:t>
            </a: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endParaRPr sz="3000" dirty="0"/>
          </a:p>
          <a:p>
            <a:pPr lvl="0" rtl="0">
              <a:spcBef>
                <a:spcPts val="0"/>
              </a:spcBef>
              <a:buClr>
                <a:schemeClr val="dk1"/>
              </a:buClr>
              <a:buFont typeface="Arial"/>
              <a:buNone/>
            </a:pPr>
            <a:endParaRPr dirty="0"/>
          </a:p>
          <a:p>
            <a:pPr>
              <a:spcBef>
                <a:spcPts val="0"/>
              </a:spcBef>
              <a:buNone/>
            </a:pPr>
            <a:r>
              <a:rPr lang="en" sz="3000"/>
              <a:t>NACIQI Report 2012 cont.</a:t>
            </a:r>
          </a:p>
        </p:txBody>
      </p:sp>
      <p:sp>
        <p:nvSpPr>
          <p:cNvPr id="138" name="Shape 13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sz="2800" dirty="0"/>
              <a:t>Report calls for judgment of academic quality to be increasingly based on common definitions and common data, the report encourages a convergence of accreditation standards. </a:t>
            </a:r>
            <a:endParaRPr lang="en" sz="2800" dirty="0" smtClean="0"/>
          </a:p>
          <a:p>
            <a:pPr>
              <a:spcBef>
                <a:spcPts val="0"/>
              </a:spcBef>
              <a:buNone/>
            </a:pPr>
            <a:endParaRPr lang="en" sz="2800" dirty="0"/>
          </a:p>
          <a:p>
            <a:pPr>
              <a:spcBef>
                <a:spcPts val="0"/>
              </a:spcBef>
              <a:buNone/>
            </a:pPr>
            <a:r>
              <a:rPr lang="en" sz="2800" dirty="0" smtClean="0"/>
              <a:t>This </a:t>
            </a:r>
            <a:r>
              <a:rPr lang="en" sz="2800" dirty="0"/>
              <a:t>is a significant challenge to the decentralized structure of accreditation as well as the diverse, mission-driven enterprise of higher education itself. </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2400"/>
              <a:t>Secretary of Education’s Commission on the Future of Higher Education. 2006 issue paper</a:t>
            </a:r>
          </a:p>
        </p:txBody>
      </p:sp>
      <p:sp>
        <p:nvSpPr>
          <p:cNvPr id="144" name="Shape 14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2400"/>
              <a:t>Describes several recommendations for developing “a national blueprint for transforming accreditation”. </a:t>
            </a:r>
          </a:p>
          <a:p>
            <a:pPr marL="457200" lvl="0" indent="-381000" rtl="0">
              <a:spcBef>
                <a:spcPts val="0"/>
              </a:spcBef>
              <a:buClr>
                <a:schemeClr val="dk1"/>
              </a:buClr>
              <a:buSzPct val="100000"/>
              <a:buFont typeface="Arial"/>
              <a:buChar char="●"/>
            </a:pPr>
            <a:r>
              <a:rPr lang="en" sz="2400"/>
              <a:t>“a national accreditation framework must be developed, one that holds higher education accountable for results.” </a:t>
            </a:r>
          </a:p>
          <a:p>
            <a:pPr>
              <a:spcBef>
                <a:spcPts val="0"/>
              </a:spcBef>
              <a:buNone/>
            </a:pPr>
            <a:r>
              <a:rPr lang="en" sz="2400"/>
              <a:t>Accrediting processes and decisions should strongly emphasize performance outcomes and student-learning outcomes in particular. </a:t>
            </a:r>
            <a:r>
              <a:rPr lang="en"/>
              <a:t> </a:t>
            </a:r>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a:spcBef>
                <a:spcPts val="0"/>
              </a:spcBef>
              <a:buClr>
                <a:schemeClr val="dk1"/>
              </a:buClr>
              <a:buSzPct val="45833"/>
              <a:buFont typeface="Arial"/>
              <a:buNone/>
            </a:pPr>
            <a:r>
              <a:rPr lang="en" sz="2400"/>
              <a:t>Secretary of Education’s Commission on the Future of Higher Education. 2006 issue paper  cont. </a:t>
            </a:r>
          </a:p>
        </p:txBody>
      </p:sp>
      <p:sp>
        <p:nvSpPr>
          <p:cNvPr id="150" name="Shape 15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dirty="0"/>
              <a:t>This proposed </a:t>
            </a:r>
            <a:r>
              <a:rPr lang="en" b="1" dirty="0"/>
              <a:t>N</a:t>
            </a:r>
            <a:r>
              <a:rPr lang="en" b="1" dirty="0" smtClean="0"/>
              <a:t>ational </a:t>
            </a:r>
            <a:r>
              <a:rPr lang="en" b="1" dirty="0"/>
              <a:t>A</a:t>
            </a:r>
            <a:r>
              <a:rPr lang="en" b="1" dirty="0" smtClean="0"/>
              <a:t>ccreditation </a:t>
            </a:r>
            <a:r>
              <a:rPr lang="en" b="1" dirty="0"/>
              <a:t>F</a:t>
            </a:r>
            <a:r>
              <a:rPr lang="en" b="1" dirty="0" smtClean="0"/>
              <a:t>ramework </a:t>
            </a:r>
            <a:r>
              <a:rPr lang="en" dirty="0"/>
              <a:t>includes three components:  </a:t>
            </a:r>
          </a:p>
          <a:p>
            <a:pPr marL="457200" lvl="0" indent="-419100">
              <a:spcBef>
                <a:spcPts val="0"/>
              </a:spcBef>
              <a:buClr>
                <a:schemeClr val="dk1"/>
              </a:buClr>
              <a:buSzPct val="100000"/>
              <a:buFont typeface="Arial"/>
              <a:buAutoNum type="arabicPeriod"/>
            </a:pPr>
            <a:r>
              <a:rPr lang="en" b="1" dirty="0"/>
              <a:t>Performance Outcome Measures</a:t>
            </a:r>
            <a:r>
              <a:rPr lang="en" dirty="0"/>
              <a:t>. The strongest emphasis would be placed on the demonstration by institutions and programs that they are producing results, especially evidence of student learning. </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Hanover Research</a:t>
            </a:r>
          </a:p>
        </p:txBody>
      </p:sp>
      <p:sp>
        <p:nvSpPr>
          <p:cNvPr id="47" name="Shape 47"/>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a:t>In the following report, Hanover Research investigates innovative practices in higher education assessment. Trends and future directions in assessment and accreditation are also discussed.</a:t>
            </a: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a:spcBef>
                <a:spcPts val="0"/>
              </a:spcBef>
              <a:buClr>
                <a:schemeClr val="dk1"/>
              </a:buClr>
              <a:buSzPct val="45833"/>
              <a:buFont typeface="Arial"/>
              <a:buNone/>
            </a:pPr>
            <a:r>
              <a:rPr lang="en" sz="2400"/>
              <a:t>Secretary of Education’s Commission on the Future of Higher Education. 2006 issue paper  cont. </a:t>
            </a:r>
          </a:p>
        </p:txBody>
      </p:sp>
      <p:sp>
        <p:nvSpPr>
          <p:cNvPr id="156" name="Shape 15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sz="2400" b="1"/>
              <a:t>2. New Process Standards.</a:t>
            </a:r>
            <a:r>
              <a:rPr lang="en" sz="2400"/>
              <a:t> The framework would promote more open and flexible process standards that encourage innovation and diversity in higher education and do not prescribe specific input and process standards (e.g., facilities, faculty). They are flexible because they promote creative solutions that are continuously being changed and adapted and are effective in getting results and promoting continuous improvement.</a:t>
            </a:r>
            <a:r>
              <a:rPr lang="en"/>
              <a:t> </a:t>
            </a:r>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2400" dirty="0"/>
              <a:t>Secretary of Education’s Commission on the Future of Higher Education. 2006 issue paper  cont. </a:t>
            </a:r>
          </a:p>
        </p:txBody>
      </p:sp>
      <p:sp>
        <p:nvSpPr>
          <p:cNvPr id="162" name="Shape 16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2400" b="1"/>
              <a:t>3. Continuous Improvement</a:t>
            </a:r>
            <a:r>
              <a:rPr lang="en" sz="2400"/>
              <a:t>. </a:t>
            </a:r>
          </a:p>
          <a:p>
            <a:pPr>
              <a:spcBef>
                <a:spcPts val="0"/>
              </a:spcBef>
              <a:buNone/>
            </a:pPr>
            <a:r>
              <a:rPr lang="en" sz="2400"/>
              <a:t>The framework would require institutions and programs to move toward world-class quality and report measurable progress in relationship to their national and international peers. This requirement would be modeled using leading best practices for benchmarking and continuous improvement techniques.</a:t>
            </a:r>
          </a:p>
        </p:txBody>
      </p:sp>
    </p:spTree>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endParaRPr sz="2400" dirty="0"/>
          </a:p>
          <a:p>
            <a:pPr lvl="0" rtl="0">
              <a:spcBef>
                <a:spcPts val="0"/>
              </a:spcBef>
              <a:buNone/>
            </a:pPr>
            <a:endParaRPr sz="2400" dirty="0"/>
          </a:p>
          <a:p>
            <a:pPr lvl="0" rtl="0">
              <a:spcBef>
                <a:spcPts val="0"/>
              </a:spcBef>
              <a:buNone/>
            </a:pPr>
            <a:endParaRPr sz="2400" dirty="0"/>
          </a:p>
          <a:p>
            <a:pPr lvl="0">
              <a:buClr>
                <a:schemeClr val="dk1"/>
              </a:buClr>
              <a:buSzPct val="45833"/>
            </a:pPr>
            <a:r>
              <a:rPr lang="en" sz="2400" dirty="0" smtClean="0"/>
              <a:t/>
            </a:r>
            <a:br>
              <a:rPr lang="en" sz="2400" dirty="0" smtClean="0"/>
            </a:br>
            <a:r>
              <a:rPr lang="en" sz="2400" dirty="0"/>
              <a:t/>
            </a:r>
            <a:br>
              <a:rPr lang="en" sz="2400" dirty="0"/>
            </a:br>
            <a:r>
              <a:rPr lang="en" sz="2400" dirty="0" smtClean="0"/>
              <a:t/>
            </a:r>
            <a:br>
              <a:rPr lang="en" sz="2400" dirty="0" smtClean="0"/>
            </a:br>
            <a:r>
              <a:rPr lang="en" sz="2400" dirty="0"/>
              <a:t/>
            </a:r>
            <a:br>
              <a:rPr lang="en" sz="2400" dirty="0"/>
            </a:br>
            <a:r>
              <a:rPr lang="en" sz="2400" dirty="0" smtClean="0"/>
              <a:t/>
            </a:r>
            <a:br>
              <a:rPr lang="en" sz="2400" dirty="0" smtClean="0"/>
            </a:br>
            <a:r>
              <a:rPr lang="en" sz="2400" dirty="0"/>
              <a:t/>
            </a:r>
            <a:br>
              <a:rPr lang="en" sz="2400" dirty="0"/>
            </a:br>
            <a:r>
              <a:rPr lang="en" sz="2400" dirty="0" smtClean="0"/>
              <a:t/>
            </a:r>
            <a:br>
              <a:rPr lang="en" sz="2400" dirty="0" smtClean="0"/>
            </a:br>
            <a:r>
              <a:rPr lang="en" sz="2400" dirty="0"/>
              <a:t>Secretary of Education’s Commission on the Future of Higher Education. 2006 issue paper  cont. </a:t>
            </a:r>
            <a:endParaRPr sz="2400" dirty="0"/>
          </a:p>
        </p:txBody>
      </p:sp>
      <p:sp>
        <p:nvSpPr>
          <p:cNvPr id="168" name="Shape 16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sz="2800" dirty="0"/>
              <a:t>The second recommendation is to “set expectations and build capacity for measuring student learning.” </a:t>
            </a:r>
            <a:endParaRPr lang="en" sz="2800" dirty="0" smtClean="0"/>
          </a:p>
          <a:p>
            <a:pPr>
              <a:spcBef>
                <a:spcPts val="0"/>
              </a:spcBef>
              <a:buNone/>
            </a:pPr>
            <a:endParaRPr lang="en" sz="2800" dirty="0"/>
          </a:p>
          <a:p>
            <a:pPr>
              <a:spcBef>
                <a:spcPts val="0"/>
              </a:spcBef>
              <a:buNone/>
            </a:pPr>
            <a:r>
              <a:rPr lang="en" sz="2800" dirty="0" smtClean="0"/>
              <a:t>The </a:t>
            </a:r>
            <a:r>
              <a:rPr lang="en" sz="2800" dirty="0"/>
              <a:t>Commission is in favor of developing “</a:t>
            </a:r>
            <a:r>
              <a:rPr lang="en" sz="2800" b="1" dirty="0"/>
              <a:t>national standards</a:t>
            </a:r>
            <a:r>
              <a:rPr lang="en" sz="2800" dirty="0"/>
              <a:t> for how institutions and programs define and assess their own student learning performance.”</a:t>
            </a:r>
          </a:p>
        </p:txBody>
      </p:sp>
    </p:spTree>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Secretary of Education Comm Cont.  </a:t>
            </a:r>
          </a:p>
        </p:txBody>
      </p:sp>
      <p:sp>
        <p:nvSpPr>
          <p:cNvPr id="174" name="Shape 17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2400"/>
              <a:t>Such national standards would address the following:</a:t>
            </a:r>
          </a:p>
          <a:p>
            <a:pPr>
              <a:spcBef>
                <a:spcPts val="0"/>
              </a:spcBef>
              <a:buNone/>
            </a:pPr>
            <a:r>
              <a:rPr lang="en"/>
              <a:t> </a:t>
            </a:r>
            <a:r>
              <a:rPr lang="en" sz="2400" b="1"/>
              <a:t>Defining student learning outcomes.</a:t>
            </a:r>
            <a:r>
              <a:rPr lang="en" sz="2400"/>
              <a:t> These standards should require institutions and programs to define their learning outcomes based on their own missions and the input of the employers and other stakeholders. However, these standards should require institutions and programs to use a common format so that similarities and differences are transparent to students, parents, and employers. </a:t>
            </a:r>
          </a:p>
        </p:txBody>
      </p:sp>
    </p:spTree>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Secretary of Education Comm cont. </a:t>
            </a:r>
          </a:p>
        </p:txBody>
      </p:sp>
      <p:sp>
        <p:nvSpPr>
          <p:cNvPr id="180" name="Shape 18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2400" b="1"/>
              <a:t>Valid and reliable assessments. </a:t>
            </a:r>
          </a:p>
          <a:p>
            <a:pPr>
              <a:spcBef>
                <a:spcPts val="0"/>
              </a:spcBef>
              <a:buNone/>
            </a:pPr>
            <a:r>
              <a:rPr lang="en" sz="2400"/>
              <a:t>These standards also should establish some requirements for valid and reliable assessments so that accrediting organizations can provide the public some assurance that students receiving degrees or other types of credentials have the skills that institutions and programs claim. 10 </a:t>
            </a:r>
          </a:p>
        </p:txBody>
      </p:sp>
    </p:spTree>
  </p:cSld>
  <p:clrMapOvr>
    <a:masterClrMapping/>
  </p:clrMapOvr>
  <p:transition spd="slow">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New Leadership Alliance 2012 Brief</a:t>
            </a:r>
          </a:p>
        </p:txBody>
      </p:sp>
      <p:sp>
        <p:nvSpPr>
          <p:cNvPr id="186" name="Shape 18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2400"/>
              <a:t>A 2012 brief from the New Leadership Alliance on the future of institutional accountability and assessment provides several guidelines to help institutions “take responsibility for assessing and improving student learning.” </a:t>
            </a:r>
          </a:p>
          <a:p>
            <a:pPr rtl="0">
              <a:spcBef>
                <a:spcPts val="0"/>
              </a:spcBef>
              <a:buNone/>
            </a:pPr>
            <a:endParaRPr sz="2400" dirty="0"/>
          </a:p>
          <a:p>
            <a:pPr>
              <a:spcBef>
                <a:spcPts val="0"/>
              </a:spcBef>
              <a:buNone/>
            </a:pPr>
            <a:r>
              <a:rPr lang="en" sz="2400"/>
              <a:t>The guidelines below outline actions to be taken to systematically gather evidence of student learning:  </a:t>
            </a:r>
          </a:p>
        </p:txBody>
      </p:sp>
    </p:spTree>
  </p:cSld>
  <p:clrMapOvr>
    <a:masterClrMapping/>
  </p:clrMapOvr>
  <p:transition spd="slow">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Clr>
                <a:schemeClr val="dk1"/>
              </a:buClr>
              <a:buSzPct val="30555"/>
              <a:buFont typeface="Arial"/>
              <a:buNone/>
            </a:pPr>
            <a:r>
              <a:rPr lang="en"/>
              <a:t>New Leadership Alliance 2012 Brief</a:t>
            </a:r>
          </a:p>
          <a:p>
            <a:pPr>
              <a:spcBef>
                <a:spcPts val="0"/>
              </a:spcBef>
              <a:buNone/>
            </a:pPr>
            <a:endParaRPr dirty="0"/>
          </a:p>
        </p:txBody>
      </p:sp>
      <p:sp>
        <p:nvSpPr>
          <p:cNvPr id="192" name="Shape 19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en" sz="2400" dirty="0"/>
              <a:t>Policies and procedures are in place that describe when, how, and how frequently learning outcomes will be assessed.  </a:t>
            </a:r>
          </a:p>
          <a:p>
            <a:pPr lvl="0" rtl="0">
              <a:spcBef>
                <a:spcPts val="0"/>
              </a:spcBef>
              <a:buNone/>
            </a:pPr>
            <a:endParaRPr lang="en" sz="2400" dirty="0" smtClean="0"/>
          </a:p>
          <a:p>
            <a:pPr lvl="0" rtl="0">
              <a:spcBef>
                <a:spcPts val="0"/>
              </a:spcBef>
              <a:buNone/>
            </a:pPr>
            <a:r>
              <a:rPr lang="en" sz="2400" dirty="0" smtClean="0"/>
              <a:t>Assessment </a:t>
            </a:r>
            <a:r>
              <a:rPr lang="en" sz="2400" dirty="0"/>
              <a:t>processes are ongoing, sustainable, and integrated into the work of faculty, administrators, and staff.  </a:t>
            </a:r>
          </a:p>
          <a:p>
            <a:pPr lvl="0">
              <a:spcBef>
                <a:spcPts val="0"/>
              </a:spcBef>
              <a:buNone/>
            </a:pPr>
            <a:endParaRPr lang="en" sz="2400" dirty="0" smtClean="0"/>
          </a:p>
          <a:p>
            <a:pPr lvl="0">
              <a:spcBef>
                <a:spcPts val="0"/>
              </a:spcBef>
              <a:buNone/>
            </a:pPr>
            <a:r>
              <a:rPr lang="en" sz="2400" dirty="0" smtClean="0"/>
              <a:t>Evidence </a:t>
            </a:r>
            <a:r>
              <a:rPr lang="en" sz="2400" dirty="0"/>
              <a:t>includes results that can be assessed against an externally informed or benchmarked level of achievement or compared with those of other institutions and programs.  </a:t>
            </a:r>
          </a:p>
        </p:txBody>
      </p:sp>
    </p:spTree>
  </p:cSld>
  <p:clrMapOvr>
    <a:masterClrMapping/>
  </p:clrMapOvr>
  <p:transition spd="slow">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Clr>
                <a:schemeClr val="dk1"/>
              </a:buClr>
              <a:buSzPct val="30555"/>
              <a:buFont typeface="Arial"/>
              <a:buNone/>
            </a:pPr>
            <a:r>
              <a:rPr lang="en"/>
              <a:t>New Leadership Alliance 2012 Brief</a:t>
            </a:r>
          </a:p>
          <a:p>
            <a:pPr>
              <a:spcBef>
                <a:spcPts val="0"/>
              </a:spcBef>
              <a:buNone/>
            </a:pPr>
            <a:endParaRPr dirty="0"/>
          </a:p>
        </p:txBody>
      </p:sp>
      <p:sp>
        <p:nvSpPr>
          <p:cNvPr id="198" name="Shape 19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en" sz="2400"/>
              <a:t>Evidence also includes assessments of levels of engagement in academically challenging work and active learning practices. </a:t>
            </a:r>
          </a:p>
          <a:p>
            <a:pPr lvl="0" rtl="0">
              <a:spcBef>
                <a:spcPts val="0"/>
              </a:spcBef>
              <a:buNone/>
            </a:pPr>
            <a:r>
              <a:rPr lang="en" sz="2400"/>
              <a:t> </a:t>
            </a:r>
          </a:p>
          <a:p>
            <a:pPr lvl="0" rtl="0">
              <a:spcBef>
                <a:spcPts val="0"/>
              </a:spcBef>
              <a:buClr>
                <a:schemeClr val="dk1"/>
              </a:buClr>
              <a:buSzPct val="45833"/>
              <a:buFont typeface="Arial"/>
              <a:buNone/>
            </a:pPr>
            <a:r>
              <a:rPr lang="en" sz="2400"/>
              <a:t>Results can be used to examine differences in performance among significant subgroups of students, such as minority, first-generation, and non-traditional-age students. </a:t>
            </a:r>
          </a:p>
          <a:p>
            <a:pPr>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000"/>
              <a:t>Trends Among Accrediting Organizations</a:t>
            </a:r>
            <a:r>
              <a:rPr lang="en"/>
              <a:t> </a:t>
            </a:r>
          </a:p>
        </p:txBody>
      </p:sp>
      <p:sp>
        <p:nvSpPr>
          <p:cNvPr id="204" name="Shape 20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2400"/>
              <a:t>Nearly all regional accreditors have standards that “include the expectation that institutions clearly state learning outcomes.</a:t>
            </a:r>
          </a:p>
          <a:p>
            <a:pPr rtl="0">
              <a:spcBef>
                <a:spcPts val="0"/>
              </a:spcBef>
              <a:buNone/>
            </a:pPr>
            <a:endParaRPr sz="2400" dirty="0"/>
          </a:p>
          <a:p>
            <a:pPr>
              <a:spcBef>
                <a:spcPts val="0"/>
              </a:spcBef>
              <a:buNone/>
            </a:pPr>
            <a:r>
              <a:rPr lang="en" sz="2400"/>
              <a:t>Additionally, all regional accreditors expect “institutions to assess stated learning outcomes at all levels with multiple measures,” both direct and indirect, and these measures must be appropriate for what is being assessed. </a:t>
            </a:r>
          </a:p>
        </p:txBody>
      </p:sp>
    </p:spTree>
  </p:cSld>
  <p:clrMapOvr>
    <a:masterClrMapping/>
  </p:clrMapOvr>
  <p:transition spd="slow">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000"/>
              <a:t>Trends Among Accrediting Organizations </a:t>
            </a:r>
          </a:p>
        </p:txBody>
      </p:sp>
      <p:sp>
        <p:nvSpPr>
          <p:cNvPr id="210" name="Shape 21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2800" dirty="0"/>
              <a:t>Regional accreditation organizations take care “not to prescribe specific methods or tools for assessing outcomes.</a:t>
            </a:r>
          </a:p>
          <a:p>
            <a:pPr>
              <a:spcBef>
                <a:spcPts val="0"/>
              </a:spcBef>
              <a:buNone/>
            </a:pPr>
            <a:endParaRPr lang="en" sz="2800" dirty="0" smtClean="0"/>
          </a:p>
          <a:p>
            <a:pPr>
              <a:spcBef>
                <a:spcPts val="0"/>
              </a:spcBef>
              <a:buNone/>
            </a:pPr>
            <a:r>
              <a:rPr lang="en" sz="2800" dirty="0" smtClean="0"/>
              <a:t>In </a:t>
            </a:r>
            <a:r>
              <a:rPr lang="en" sz="2800" dirty="0"/>
              <a:t>fact, each [accrediting body] stressed the diversity of institutions in its region and the need for the assessment process to reflect the concerns of the institution</a:t>
            </a:r>
            <a:r>
              <a:rPr lang="en" dirty="0"/>
              <a:t>. </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Literature Review</a:t>
            </a:r>
          </a:p>
        </p:txBody>
      </p:sp>
      <p:sp>
        <p:nvSpPr>
          <p:cNvPr id="53" name="Shape 5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a:t>A review available literature on trends and future directions of assessment and accreditation</a:t>
            </a:r>
          </a:p>
        </p:txBody>
      </p:sp>
    </p:spTree>
  </p:cSld>
  <p:clrMapOvr>
    <a:masterClrMapping/>
  </p:clrMapOvr>
  <p:transition spd="slow">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000"/>
              <a:t>Trends Among Accrediting Organizations </a:t>
            </a:r>
          </a:p>
        </p:txBody>
      </p:sp>
      <p:sp>
        <p:nvSpPr>
          <p:cNvPr id="216" name="Shape 21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en" sz="2400"/>
              <a:t>All of the accreditors echoed the sentiment that institutions should select the process that works best for them while at the same time institutions should draw on multiple indirect and direct measures for evidence of student learning. </a:t>
            </a:r>
          </a:p>
          <a:p>
            <a:pPr lvl="0" rtl="0">
              <a:spcBef>
                <a:spcPts val="0"/>
              </a:spcBef>
              <a:buNone/>
            </a:pPr>
            <a:endParaRPr sz="2400" dirty="0"/>
          </a:p>
          <a:p>
            <a:pPr lvl="0">
              <a:spcBef>
                <a:spcPts val="0"/>
              </a:spcBef>
              <a:buNone/>
            </a:pPr>
            <a:r>
              <a:rPr lang="en" sz="2400"/>
              <a:t>All regional accreditors agreed that institutions should embed the assessment process in activities already taking place on campus. </a:t>
            </a:r>
          </a:p>
        </p:txBody>
      </p:sp>
    </p:spTree>
  </p:cSld>
  <p:clrMapOvr>
    <a:masterClrMapping/>
  </p:clrMapOvr>
  <p:transition spd="slow">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sz="3000"/>
              <a:t>Trends Among Accrediting Organizations </a:t>
            </a:r>
          </a:p>
        </p:txBody>
      </p:sp>
      <p:sp>
        <p:nvSpPr>
          <p:cNvPr id="222" name="Shape 22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t>While not prescribing a model, regional accreditors expect that a campus’s assessment activities will be supported by an institutional commitment to the assessment by the institution’s president and other leaders and through funding and other support for assessment activities. </a:t>
            </a:r>
          </a:p>
          <a:p>
            <a:pPr lvl="0" rtl="0">
              <a:spcBef>
                <a:spcPts val="0"/>
              </a:spcBef>
              <a:buClr>
                <a:schemeClr val="dk1"/>
              </a:buClr>
              <a:buFont typeface="Arial"/>
              <a:buNone/>
            </a:pPr>
            <a:endParaRPr dirty="0"/>
          </a:p>
          <a:p>
            <a:pPr>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685800" y="1867781"/>
            <a:ext cx="7772400" cy="1648800"/>
          </a:xfrm>
          <a:prstGeom prst="rect">
            <a:avLst/>
          </a:prstGeom>
        </p:spPr>
        <p:txBody>
          <a:bodyPr lIns="91425" tIns="91425" rIns="91425" bIns="91425" anchor="b" anchorCtr="0">
            <a:noAutofit/>
          </a:bodyPr>
          <a:lstStyle/>
          <a:p>
            <a:pPr>
              <a:spcBef>
                <a:spcPts val="0"/>
              </a:spcBef>
              <a:buNone/>
            </a:pPr>
            <a:r>
              <a:rPr lang="en"/>
              <a:t>KEY FINDINGS </a:t>
            </a:r>
          </a:p>
        </p:txBody>
      </p:sp>
      <p:sp>
        <p:nvSpPr>
          <p:cNvPr id="59" name="Shape 59"/>
          <p:cNvSpPr txBox="1">
            <a:spLocks noGrp="1"/>
          </p:cNvSpPr>
          <p:nvPr>
            <p:ph type="subTitle" idx="1"/>
          </p:nvPr>
        </p:nvSpPr>
        <p:spPr>
          <a:xfrm>
            <a:off x="685800" y="3627026"/>
            <a:ext cx="7772400" cy="774300"/>
          </a:xfrm>
          <a:prstGeom prst="rect">
            <a:avLst/>
          </a:prstGeom>
        </p:spPr>
        <p:txBody>
          <a:bodyPr lIns="91425" tIns="91425" rIns="91425" bIns="91425" anchor="t" anchorCtr="0">
            <a:noAutofit/>
          </a:bodyPr>
          <a:lstStyle/>
          <a:p>
            <a:pPr>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Trends</a:t>
            </a:r>
          </a:p>
        </p:txBody>
      </p:sp>
      <p:sp>
        <p:nvSpPr>
          <p:cNvPr id="65" name="Shape 65"/>
          <p:cNvSpPr txBox="1"/>
          <p:nvPr/>
        </p:nvSpPr>
        <p:spPr>
          <a:xfrm>
            <a:off x="0" y="0"/>
            <a:ext cx="3000000" cy="3000000"/>
          </a:xfrm>
          <a:prstGeom prst="rect">
            <a:avLst/>
          </a:prstGeom>
          <a:noFill/>
          <a:ln>
            <a:noFill/>
          </a:ln>
        </p:spPr>
        <p:txBody>
          <a:bodyPr lIns="91425" tIns="91425" rIns="91425" bIns="91425" anchor="ctr" anchorCtr="0">
            <a:noAutofit/>
          </a:bodyPr>
          <a:lstStyle/>
          <a:p>
            <a:pPr lvl="0" rtl="0">
              <a:spcBef>
                <a:spcPts val="0"/>
              </a:spcBef>
              <a:buNone/>
            </a:pPr>
            <a:endParaRPr dirty="0"/>
          </a:p>
        </p:txBody>
      </p:sp>
      <p:sp>
        <p:nvSpPr>
          <p:cNvPr id="66" name="Shape 66"/>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en" sz="1400"/>
              <a:t>Provide students with the appropriate information to make enrollment decisions including  language that stresses accountability and transparency.</a:t>
            </a:r>
          </a:p>
          <a:p>
            <a:pPr lvl="0" rtl="0">
              <a:spcBef>
                <a:spcPts val="0"/>
              </a:spcBef>
              <a:buNone/>
            </a:pPr>
            <a:endParaRPr sz="1400" dirty="0"/>
          </a:p>
          <a:p>
            <a:pPr lvl="0" rtl="0">
              <a:spcBef>
                <a:spcPts val="0"/>
              </a:spcBef>
              <a:buNone/>
            </a:pPr>
            <a:r>
              <a:rPr lang="en" sz="1400"/>
              <a:t>The direction taken by accreditation in the coming years is toward more government involvement and standardization across measures of quality. </a:t>
            </a:r>
          </a:p>
          <a:p>
            <a:pPr lvl="0" rtl="0">
              <a:spcBef>
                <a:spcPts val="0"/>
              </a:spcBef>
              <a:buNone/>
            </a:pPr>
            <a:endParaRPr sz="1400" dirty="0"/>
          </a:p>
          <a:p>
            <a:pPr lvl="0" rtl="0">
              <a:spcBef>
                <a:spcPts val="0"/>
              </a:spcBef>
              <a:buNone/>
            </a:pPr>
            <a:r>
              <a:rPr lang="en" sz="1400"/>
              <a:t> Some regional accrediting agencies are preparing for this by providing more structure and guidance to institutions while still allowing for flexibility and innovation.</a:t>
            </a:r>
          </a:p>
          <a:p>
            <a:pPr lvl="0" rtl="0">
              <a:spcBef>
                <a:spcPts val="0"/>
              </a:spcBef>
              <a:buNone/>
            </a:pPr>
            <a:endParaRPr sz="1400" dirty="0"/>
          </a:p>
          <a:p>
            <a:pPr lvl="0" rtl="0">
              <a:spcBef>
                <a:spcPts val="0"/>
              </a:spcBef>
              <a:buNone/>
            </a:pPr>
            <a:r>
              <a:rPr lang="en" sz="1400"/>
              <a:t>The future of global higher education accreditation places more emphasis on access and equity, though quality is also a predominant feature. </a:t>
            </a:r>
          </a:p>
          <a:p>
            <a:pPr lvl="0" rtl="0">
              <a:spcBef>
                <a:spcPts val="0"/>
              </a:spcBef>
              <a:buNone/>
            </a:pPr>
            <a:endParaRPr sz="1400" dirty="0"/>
          </a:p>
          <a:p>
            <a:pPr lvl="0" rtl="0">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Trends</a:t>
            </a:r>
          </a:p>
        </p:txBody>
      </p:sp>
      <p:sp>
        <p:nvSpPr>
          <p:cNvPr id="72" name="Shape 72"/>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spcBef>
                <a:spcPts val="0"/>
              </a:spcBef>
              <a:buNone/>
            </a:pPr>
            <a:r>
              <a:rPr lang="en" sz="1400"/>
              <a:t>Faculty that use innovative assessment practices take care to be explicit in communicating learning outcomes and expectations to students, and are deliberate in aligning learning outcomes with valid assessment tools.  </a:t>
            </a:r>
          </a:p>
          <a:p>
            <a:pPr lvl="0" rtl="0">
              <a:spcBef>
                <a:spcPts val="0"/>
              </a:spcBef>
              <a:buNone/>
            </a:pPr>
            <a:endParaRPr sz="1400" dirty="0"/>
          </a:p>
          <a:p>
            <a:pPr lvl="0" rtl="0">
              <a:spcBef>
                <a:spcPts val="0"/>
              </a:spcBef>
              <a:buNone/>
            </a:pPr>
            <a:r>
              <a:rPr lang="en" sz="1400"/>
              <a:t>A common practice among best practice institutions is to use portfolios and other physical or digital compilations of student achievements to assess learning outcomes. This type of assessment is well poised to make use of emerging technologies such as badges and e-portfolios.  </a:t>
            </a:r>
          </a:p>
          <a:p>
            <a:pPr lvl="0" rtl="0">
              <a:spcBef>
                <a:spcPts val="0"/>
              </a:spcBef>
              <a:buNone/>
            </a:pPr>
            <a:endParaRPr sz="1400" dirty="0"/>
          </a:p>
          <a:p>
            <a:pPr lvl="0" rtl="0">
              <a:spcBef>
                <a:spcPts val="0"/>
              </a:spcBef>
              <a:buClr>
                <a:schemeClr val="dk1"/>
              </a:buClr>
              <a:buSzPct val="78571"/>
              <a:buFont typeface="Arial"/>
              <a:buNone/>
            </a:pPr>
            <a:r>
              <a:rPr lang="en" sz="1400"/>
              <a:t>Qualitative reviews such as mentor meetings, committee reviews, and self assessments are also common among the institutions reviewed in this report. These are particularly relevant when evaluating non-technical student learning outcomes that are not easily measured by more traditional assessments. </a:t>
            </a:r>
          </a:p>
          <a:p>
            <a:pPr lvl="0" rtl="0">
              <a:spcBef>
                <a:spcPts val="0"/>
              </a:spcBef>
              <a:buClr>
                <a:schemeClr val="dk1"/>
              </a:buClr>
              <a:buFont typeface="Arial"/>
              <a:buNone/>
            </a:pPr>
            <a:endParaRPr dirty="0"/>
          </a:p>
          <a:p>
            <a:pPr>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TRENDS AND FUTURE DIRECTIONS</a:t>
            </a:r>
          </a:p>
        </p:txBody>
      </p:sp>
      <p:sp>
        <p:nvSpPr>
          <p:cNvPr id="78" name="Shape 78"/>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2800" dirty="0"/>
              <a:t>Reviewed literature on trends and future directions of assessment and accreditation in higher education. </a:t>
            </a:r>
          </a:p>
          <a:p>
            <a:pPr rtl="0">
              <a:spcBef>
                <a:spcPts val="0"/>
              </a:spcBef>
              <a:buNone/>
            </a:pPr>
            <a:endParaRPr sz="2800" dirty="0"/>
          </a:p>
          <a:p>
            <a:pPr>
              <a:spcBef>
                <a:spcPts val="0"/>
              </a:spcBef>
              <a:buNone/>
            </a:pPr>
            <a:r>
              <a:rPr lang="en" sz="2800" dirty="0"/>
              <a:t>Primarily focuses on the United States.</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TRENDS AND FUTURE DIRECTIONS</a:t>
            </a:r>
          </a:p>
        </p:txBody>
      </p:sp>
      <p:sp>
        <p:nvSpPr>
          <p:cNvPr id="84" name="Shape 84"/>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a:spcBef>
                <a:spcPts val="0"/>
              </a:spcBef>
              <a:buNone/>
            </a:pPr>
            <a:r>
              <a:rPr lang="en" dirty="0"/>
              <a:t>The goal of this section is to identify potential issues related to the future direction of accreditation and assessment in order to assist </a:t>
            </a:r>
            <a:r>
              <a:rPr lang="en" dirty="0" smtClean="0"/>
              <a:t>institutions </a:t>
            </a:r>
            <a:r>
              <a:rPr lang="en" dirty="0"/>
              <a:t>with formulating goals for </a:t>
            </a:r>
            <a:r>
              <a:rPr lang="en" dirty="0" smtClean="0"/>
              <a:t> </a:t>
            </a:r>
            <a:r>
              <a:rPr lang="en" dirty="0"/>
              <a:t>Campus-Wide Assessment </a:t>
            </a:r>
            <a:r>
              <a:rPr lang="en" dirty="0" smtClean="0"/>
              <a:t>Plans. </a:t>
            </a:r>
            <a:endParaRPr lang="en" dirty="0"/>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a:spcBef>
                <a:spcPts val="0"/>
              </a:spcBef>
              <a:buNone/>
            </a:pPr>
            <a:r>
              <a:rPr lang="en"/>
              <a:t>BACKGROUND</a:t>
            </a:r>
          </a:p>
        </p:txBody>
      </p:sp>
      <p:sp>
        <p:nvSpPr>
          <p:cNvPr id="90" name="Shape 90"/>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rtl="0">
              <a:spcBef>
                <a:spcPts val="0"/>
              </a:spcBef>
              <a:buNone/>
            </a:pPr>
            <a:r>
              <a:rPr lang="en" sz="2400" dirty="0" smtClean="0"/>
              <a:t>CHEA President </a:t>
            </a:r>
            <a:r>
              <a:rPr lang="en" sz="2400" dirty="0"/>
              <a:t>Judith Eaton, </a:t>
            </a:r>
            <a:r>
              <a:rPr lang="en" sz="2400" dirty="0" smtClean="0"/>
              <a:t>“policy </a:t>
            </a:r>
            <a:r>
              <a:rPr lang="en" sz="2400" dirty="0"/>
              <a:t>related to accreditation and assessment is being transformed by a variety of </a:t>
            </a:r>
            <a:r>
              <a:rPr lang="en" sz="2400" dirty="0" smtClean="0"/>
              <a:t>factors”</a:t>
            </a:r>
          </a:p>
          <a:p>
            <a:pPr rtl="0">
              <a:spcBef>
                <a:spcPts val="0"/>
              </a:spcBef>
              <a:buNone/>
            </a:pPr>
            <a:endParaRPr lang="en" sz="2400" dirty="0"/>
          </a:p>
          <a:p>
            <a:pPr marL="457200" lvl="0" indent="-342900" rtl="0">
              <a:spcBef>
                <a:spcPts val="0"/>
              </a:spcBef>
              <a:buClr>
                <a:schemeClr val="dk1"/>
              </a:buClr>
              <a:buSzPct val="100000"/>
              <a:buFont typeface="Arial"/>
              <a:buAutoNum type="arabicPeriod"/>
            </a:pPr>
            <a:r>
              <a:rPr lang="en" sz="1800" dirty="0"/>
              <a:t>the federal money at stake </a:t>
            </a:r>
          </a:p>
          <a:p>
            <a:pPr marL="457200" lvl="0" indent="-342900" rtl="0">
              <a:spcBef>
                <a:spcPts val="0"/>
              </a:spcBef>
              <a:buClr>
                <a:schemeClr val="dk1"/>
              </a:buClr>
              <a:buSzPct val="100000"/>
              <a:buFont typeface="Arial"/>
              <a:buAutoNum type="arabicPeriod"/>
            </a:pPr>
            <a:r>
              <a:rPr lang="en" sz="1800" dirty="0"/>
              <a:t>the price of higher education </a:t>
            </a:r>
          </a:p>
          <a:p>
            <a:pPr marL="457200" lvl="0" indent="-342900" rtl="0">
              <a:spcBef>
                <a:spcPts val="0"/>
              </a:spcBef>
              <a:buClr>
                <a:schemeClr val="dk1"/>
              </a:buClr>
              <a:buSzPct val="100000"/>
              <a:buFont typeface="Arial"/>
              <a:buAutoNum type="arabicPeriod"/>
            </a:pPr>
            <a:r>
              <a:rPr lang="en" sz="1800" dirty="0"/>
              <a:t>the expectation of universal access </a:t>
            </a:r>
          </a:p>
          <a:p>
            <a:pPr marL="457200" lvl="0" indent="-342900" rtl="0">
              <a:spcBef>
                <a:spcPts val="0"/>
              </a:spcBef>
              <a:buClr>
                <a:schemeClr val="dk1"/>
              </a:buClr>
              <a:buSzPct val="100000"/>
              <a:buFont typeface="Arial"/>
              <a:buAutoNum type="arabicPeriod"/>
            </a:pPr>
            <a:r>
              <a:rPr lang="en" sz="1800" dirty="0"/>
              <a:t>the press for greater public accountability </a:t>
            </a:r>
          </a:p>
          <a:p>
            <a:pPr marL="457200" lvl="0" indent="-342900" rtl="0">
              <a:spcBef>
                <a:spcPts val="0"/>
              </a:spcBef>
              <a:buClr>
                <a:schemeClr val="dk1"/>
              </a:buClr>
              <a:buSzPct val="100000"/>
              <a:buFont typeface="Arial"/>
              <a:buAutoNum type="arabicPeriod"/>
            </a:pPr>
            <a:r>
              <a:rPr lang="en" sz="1800" dirty="0"/>
              <a:t>the nationalizing of public policy</a:t>
            </a:r>
          </a:p>
          <a:p>
            <a:pPr marL="457200" lvl="0" indent="-342900">
              <a:spcBef>
                <a:spcPts val="0"/>
              </a:spcBef>
              <a:buClr>
                <a:schemeClr val="dk1"/>
              </a:buClr>
              <a:buSzPct val="100000"/>
              <a:buFont typeface="Arial"/>
              <a:buAutoNum type="arabicPeriod"/>
            </a:pPr>
            <a:r>
              <a:rPr lang="en" sz="1800" dirty="0"/>
              <a:t>the immediacy created by electronic technology</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biz">
  <a:themeElements>
    <a:clrScheme name="Custom 233">
      <a:dk1>
        <a:srgbClr val="000000"/>
      </a:dk1>
      <a:lt1>
        <a:srgbClr val="FFFFFF"/>
      </a:lt1>
      <a:dk2>
        <a:srgbClr val="2388DB"/>
      </a:dk2>
      <a:lt2>
        <a:srgbClr val="BBD7F8"/>
      </a:lt2>
      <a:accent1>
        <a:srgbClr val="80B606"/>
      </a:accent1>
      <a:accent2>
        <a:srgbClr val="E29F1D"/>
      </a:accent2>
      <a:accent3>
        <a:srgbClr val="1D6FB2"/>
      </a:accent3>
      <a:accent4>
        <a:srgbClr val="3FAC98"/>
      </a:accent4>
      <a:accent5>
        <a:srgbClr val="5B57BB"/>
      </a:accent5>
      <a:accent6>
        <a:srgbClr val="D1505E"/>
      </a:accent6>
      <a:hlink>
        <a:srgbClr val="185DA2"/>
      </a:hlink>
      <a:folHlink>
        <a:srgbClr val="00487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1617</Words>
  <Application>Microsoft Office PowerPoint</Application>
  <PresentationFormat>On-screen Show (16:9)</PresentationFormat>
  <Paragraphs>131</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biz</vt:lpstr>
      <vt:lpstr>Best and Innovative Practices in Higher Education Assessment</vt:lpstr>
      <vt:lpstr>Hanover Research</vt:lpstr>
      <vt:lpstr>Literature Review</vt:lpstr>
      <vt:lpstr>KEY FINDINGS </vt:lpstr>
      <vt:lpstr>Trends</vt:lpstr>
      <vt:lpstr>Trends</vt:lpstr>
      <vt:lpstr>TRENDS AND FUTURE DIRECTIONS</vt:lpstr>
      <vt:lpstr>TRENDS AND FUTURE DIRECTIONS</vt:lpstr>
      <vt:lpstr>BACKGROUND</vt:lpstr>
      <vt:lpstr>Factors Driving Discussions around the Future of Accreditation and Assessment</vt:lpstr>
      <vt:lpstr>Emerging issues impacting higher education accreditation</vt:lpstr>
      <vt:lpstr>           Emerging issues impacting higher education accreditation cont.</vt:lpstr>
      <vt:lpstr>FUTURE DIRECTIONS FOR ACCREDITATION AND ASSESSMENT </vt:lpstr>
      <vt:lpstr>2013 State of the Union supplement </vt:lpstr>
      <vt:lpstr> National Advisory Committee on Institutional Quality and Integrity (NACIQI)</vt:lpstr>
      <vt:lpstr>NACIQI Report 2012 cont. </vt:lpstr>
      <vt:lpstr>  NACIQI Report 2012 cont.</vt:lpstr>
      <vt:lpstr>Secretary of Education’s Commission on the Future of Higher Education. 2006 issue paper</vt:lpstr>
      <vt:lpstr>Secretary of Education’s Commission on the Future of Higher Education. 2006 issue paper  cont. </vt:lpstr>
      <vt:lpstr>Secretary of Education’s Commission on the Future of Higher Education. 2006 issue paper  cont. </vt:lpstr>
      <vt:lpstr>Secretary of Education’s Commission on the Future of Higher Education. 2006 issue paper  cont. </vt:lpstr>
      <vt:lpstr>          Secretary of Education’s Commission on the Future of Higher Education. 2006 issue paper  cont. </vt:lpstr>
      <vt:lpstr>Secretary of Education Comm Cont.  </vt:lpstr>
      <vt:lpstr>Secretary of Education Comm cont. </vt:lpstr>
      <vt:lpstr>New Leadership Alliance 2012 Brief</vt:lpstr>
      <vt:lpstr>New Leadership Alliance 2012 Brief </vt:lpstr>
      <vt:lpstr>New Leadership Alliance 2012 Brief </vt:lpstr>
      <vt:lpstr>Trends Among Accrediting Organizations </vt:lpstr>
      <vt:lpstr>Trends Among Accrediting Organizations </vt:lpstr>
      <vt:lpstr>Trends Among Accrediting Organizations </vt:lpstr>
      <vt:lpstr>Trends Among Accrediting Organizations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and Innovative Practices in Higher Education Assessment</dc:title>
  <dc:creator>Susan Stone</dc:creator>
  <cp:lastModifiedBy>Jaime Sampson</cp:lastModifiedBy>
  <cp:revision>3</cp:revision>
  <dcterms:modified xsi:type="dcterms:W3CDTF">2015-09-03T16:10:39Z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