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  <p:sldMasterId id="2147483660" r:id="rId2"/>
  </p:sldMasterIdLst>
  <p:sldIdLst>
    <p:sldId id="256" r:id="rId3"/>
    <p:sldId id="285" r:id="rId4"/>
    <p:sldId id="258" r:id="rId5"/>
    <p:sldId id="284" r:id="rId6"/>
    <p:sldId id="270" r:id="rId7"/>
    <p:sldId id="286" r:id="rId8"/>
    <p:sldId id="271" r:id="rId9"/>
    <p:sldId id="287" r:id="rId10"/>
    <p:sldId id="273" r:id="rId11"/>
    <p:sldId id="288" r:id="rId12"/>
    <p:sldId id="274" r:id="rId13"/>
    <p:sldId id="289" r:id="rId14"/>
    <p:sldId id="291" r:id="rId15"/>
    <p:sldId id="272" r:id="rId16"/>
    <p:sldId id="290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705" autoAdjust="0"/>
  </p:normalViewPr>
  <p:slideViewPr>
    <p:cSldViewPr snapToGrid="0" snapToObjects="1">
      <p:cViewPr varScale="1">
        <p:scale>
          <a:sx n="72" d="100"/>
          <a:sy n="72" d="100"/>
        </p:scale>
        <p:origin x="6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7714" y="2130426"/>
            <a:ext cx="4430486" cy="112803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7F7F7F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27714" y="3258458"/>
            <a:ext cx="4430486" cy="10377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</p:spTree>
    <p:extLst>
      <p:ext uri="{BB962C8B-B14F-4D97-AF65-F5344CB8AC3E}">
        <p14:creationId xmlns:p14="http://schemas.microsoft.com/office/powerpoint/2010/main" val="73670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</p:spTree>
    <p:extLst>
      <p:ext uri="{BB962C8B-B14F-4D97-AF65-F5344CB8AC3E}">
        <p14:creationId xmlns:p14="http://schemas.microsoft.com/office/powerpoint/2010/main" val="199913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fld id="{26DA35F4-3844-F349-9E52-CA08DB60B8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</p:spTree>
    <p:extLst>
      <p:ext uri="{BB962C8B-B14F-4D97-AF65-F5344CB8AC3E}">
        <p14:creationId xmlns:p14="http://schemas.microsoft.com/office/powerpoint/2010/main" val="29965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</p:spTree>
    <p:extLst>
      <p:ext uri="{BB962C8B-B14F-4D97-AF65-F5344CB8AC3E}">
        <p14:creationId xmlns:p14="http://schemas.microsoft.com/office/powerpoint/2010/main" val="375175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0914"/>
            <a:ext cx="3008313" cy="10141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20914"/>
            <a:ext cx="5111750" cy="4767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</p:spTree>
    <p:extLst>
      <p:ext uri="{BB962C8B-B14F-4D97-AF65-F5344CB8AC3E}">
        <p14:creationId xmlns:p14="http://schemas.microsoft.com/office/powerpoint/2010/main" val="191952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</p:spTree>
    <p:extLst>
      <p:ext uri="{BB962C8B-B14F-4D97-AF65-F5344CB8AC3E}">
        <p14:creationId xmlns:p14="http://schemas.microsoft.com/office/powerpoint/2010/main" val="56764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98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CME-PPT-BG-Body2-03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42686"/>
            <a:ext cx="8229600" cy="974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612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</p:spTree>
    <p:extLst>
      <p:ext uri="{BB962C8B-B14F-4D97-AF65-F5344CB8AC3E}">
        <p14:creationId xmlns:p14="http://schemas.microsoft.com/office/powerpoint/2010/main" val="222631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66" r:id="rId4"/>
    <p:sldLayoutId id="2147483668" r:id="rId5"/>
    <p:sldLayoutId id="2147483669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bg1">
              <a:lumMod val="50000"/>
            </a:schemeClr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7F7F7F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7F7F7F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7F7F7F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7F7F7F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F7F7F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dwife.org/ACME-Documents" TargetMode="External"/><Relationship Id="rId2" Type="http://schemas.openxmlformats.org/officeDocument/2006/relationships/hyperlink" Target="http://www.midwife.org/Program-Accredita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b="1" dirty="0"/>
              <a:t>Review of 2013 and new 2019 criteria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868" y="3247468"/>
            <a:ext cx="5221793" cy="1531656"/>
          </a:xfrm>
        </p:spPr>
        <p:txBody>
          <a:bodyPr anchor="t"/>
          <a:lstStyle/>
          <a:p>
            <a:r>
              <a:rPr lang="en-US" sz="2000" dirty="0"/>
              <a:t>Peter Johnson, PhD, CNM, FACNM</a:t>
            </a:r>
          </a:p>
          <a:p>
            <a:r>
              <a:rPr lang="en-US" sz="2000" dirty="0"/>
              <a:t>ACME Chair</a:t>
            </a:r>
          </a:p>
          <a:p>
            <a:r>
              <a:rPr lang="en-US" sz="2000" dirty="0"/>
              <a:t>Melissa Avery, PhD, CNM, FACNM, FAAN</a:t>
            </a:r>
          </a:p>
          <a:p>
            <a:r>
              <a:rPr lang="en-US" sz="2000" dirty="0"/>
              <a:t>ACME Vice-Chair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721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BD22C-2D66-488D-9AF7-3593D466F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IV, main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D45B3-6E88-465E-A4DD-C07A8CD1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A-D simplified discussion of mission, philosophy, objectives outcomes</a:t>
            </a:r>
          </a:p>
          <a:p>
            <a:r>
              <a:rPr lang="en-US" dirty="0"/>
              <a:t>Simplification re granting equivalent credit</a:t>
            </a:r>
          </a:p>
          <a:p>
            <a:r>
              <a:rPr lang="en-US" dirty="0"/>
              <a:t>Detail re evidence in curriculum, ACNM docs</a:t>
            </a:r>
          </a:p>
          <a:p>
            <a:r>
              <a:rPr lang="en-US" dirty="0"/>
              <a:t>Curricular content racism, bias, disparities</a:t>
            </a:r>
          </a:p>
          <a:p>
            <a:r>
              <a:rPr lang="en-US" dirty="0"/>
              <a:t>Plan for IPE</a:t>
            </a:r>
          </a:p>
          <a:p>
            <a:r>
              <a:rPr lang="en-US" dirty="0"/>
              <a:t>Experience numbers moved to Criterion V</a:t>
            </a:r>
          </a:p>
        </p:txBody>
      </p:sp>
    </p:spTree>
    <p:extLst>
      <p:ext uri="{BB962C8B-B14F-4D97-AF65-F5344CB8AC3E}">
        <p14:creationId xmlns:p14="http://schemas.microsoft.com/office/powerpoint/2010/main" val="3854900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V: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Sufficient faculty </a:t>
            </a:r>
          </a:p>
          <a:p>
            <a:r>
              <a:rPr lang="en-US" dirty="0"/>
              <a:t>Sufficient staff</a:t>
            </a:r>
          </a:p>
          <a:p>
            <a:r>
              <a:rPr lang="en-US" dirty="0"/>
              <a:t>Adequate Physical facilities</a:t>
            </a:r>
          </a:p>
          <a:p>
            <a:r>
              <a:rPr lang="en-US" dirty="0"/>
              <a:t>Current learning resources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  <p:pic>
        <p:nvPicPr>
          <p:cNvPr id="7" name="Picture 3" descr="C:\Users\avery003\AppData\Local\Microsoft\Windows\Temporary Internet Files\Content.IE5\KPV6Y9M5\resources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85806"/>
            <a:ext cx="3539455" cy="346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031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14ED-ED25-4FD8-BFE3-6D69A7DE4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V, main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62775-D5C5-4812-9386-8E25DF68F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Specifics to facilities, lactation, restrooms</a:t>
            </a:r>
          </a:p>
          <a:p>
            <a:r>
              <a:rPr lang="en-US" dirty="0"/>
              <a:t>Resources to support diversity and inclusion. "address implicit bias and disparities related to race, gender, age, sexual orientation, disability, nationality, and religion." </a:t>
            </a:r>
          </a:p>
          <a:p>
            <a:r>
              <a:rPr lang="en-US" dirty="0"/>
              <a:t>Revision recommended experience numbers </a:t>
            </a:r>
          </a:p>
        </p:txBody>
      </p:sp>
    </p:spTree>
    <p:extLst>
      <p:ext uri="{BB962C8B-B14F-4D97-AF65-F5344CB8AC3E}">
        <p14:creationId xmlns:p14="http://schemas.microsoft.com/office/powerpoint/2010/main" val="801710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7C072-64C5-40F6-A6EA-E267DC94A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9C819-3703-4FB7-A438-5D295BF70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52078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/>
              <a:t>Primary care – 40, acute &amp; stable chronic</a:t>
            </a:r>
          </a:p>
          <a:p>
            <a:r>
              <a:rPr lang="en-US" dirty="0"/>
              <a:t>GYN care – 80, includes preconception, contraception, adolescent, pre- post-menopause</a:t>
            </a:r>
          </a:p>
          <a:p>
            <a:r>
              <a:rPr lang="en-US" dirty="0"/>
              <a:t>AP – 100, new and return across gestation</a:t>
            </a:r>
          </a:p>
          <a:p>
            <a:r>
              <a:rPr lang="en-US" dirty="0"/>
              <a:t>IP – 60, labor assessment, management, births* access to 35 </a:t>
            </a:r>
          </a:p>
          <a:p>
            <a:r>
              <a:rPr lang="en-US" dirty="0"/>
              <a:t>PP – 50, includes 0-7 days, </a:t>
            </a:r>
          </a:p>
          <a:p>
            <a:pPr marL="0" indent="0">
              <a:buNone/>
            </a:pPr>
            <a:r>
              <a:rPr lang="en-US" dirty="0"/>
              <a:t>   up to 8wk, BF</a:t>
            </a:r>
          </a:p>
          <a:p>
            <a:r>
              <a:rPr lang="en-US" dirty="0"/>
              <a:t>Newborn – 30, assessment, </a:t>
            </a:r>
          </a:p>
          <a:p>
            <a:r>
              <a:rPr lang="en-US" dirty="0"/>
              <a:t>anticipatory guidance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4" descr="A picture containing outdoor, large&#10;&#10;Description generated with high confidence">
            <a:extLst>
              <a:ext uri="{FF2B5EF4-FFF2-40B4-BE49-F238E27FC236}">
                <a16:creationId xmlns:a16="http://schemas.microsoft.com/office/drawing/2014/main" id="{7A728D45-D945-4C3F-825E-27C379EE4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5183909" y="3794703"/>
            <a:ext cx="2609273" cy="185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604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VI: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Comprehensive assessment plan</a:t>
            </a:r>
          </a:p>
          <a:p>
            <a:pPr lvl="1"/>
            <a:r>
              <a:rPr lang="en-US" dirty="0"/>
              <a:t>Evaluation of program by graduates</a:t>
            </a:r>
          </a:p>
          <a:p>
            <a:pPr marL="457200" lvl="1" indent="0">
              <a:buNone/>
            </a:pPr>
            <a:r>
              <a:rPr lang="en-US" dirty="0"/>
              <a:t>Evaluation by external stakeholders</a:t>
            </a:r>
          </a:p>
          <a:p>
            <a:pPr marL="457200" lvl="1" indent="0">
              <a:buNone/>
            </a:pPr>
            <a:r>
              <a:rPr lang="en-US" dirty="0"/>
              <a:t>Enrollment, graduation, attrition data</a:t>
            </a:r>
          </a:p>
          <a:p>
            <a:pPr lvl="1"/>
            <a:r>
              <a:rPr lang="en-US" dirty="0"/>
              <a:t>AMCB pass rates</a:t>
            </a:r>
          </a:p>
          <a:p>
            <a:pPr lvl="1"/>
            <a:r>
              <a:rPr lang="en-US" dirty="0"/>
              <a:t>National standards</a:t>
            </a:r>
          </a:p>
          <a:p>
            <a:pPr lvl="1"/>
            <a:r>
              <a:rPr lang="en-US" dirty="0"/>
              <a:t>Clinical sites</a:t>
            </a:r>
          </a:p>
          <a:p>
            <a:pPr lvl="1"/>
            <a:r>
              <a:rPr lang="en-US" dirty="0"/>
              <a:t>Faculty</a:t>
            </a:r>
          </a:p>
          <a:p>
            <a:r>
              <a:rPr lang="en-US" dirty="0"/>
              <a:t>Accurate student data provided and published</a:t>
            </a:r>
          </a:p>
          <a:p>
            <a:pPr marL="0" indent="0">
              <a:buNone/>
            </a:pPr>
            <a:r>
              <a:rPr lang="en-US" dirty="0"/>
              <a:t>(transparency, accountability, follow instructions carefully re data and process)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  <p:pic>
        <p:nvPicPr>
          <p:cNvPr id="6" name="Picture 3" descr="C:\Users\avery003\AppData\Local\Microsoft\Windows\Temporary Internet Files\Content.IE5\TZ9SWBZ4\Big-Data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857" y="1964446"/>
            <a:ext cx="2352275" cy="192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271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1AA2-AC7A-4E2F-B96E-F94A50CE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VI, main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3D876-7552-43AC-9B48-07EAACFB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Evaluation from employers removed</a:t>
            </a:r>
          </a:p>
          <a:p>
            <a:r>
              <a:rPr lang="en-US" dirty="0"/>
              <a:t>Plan to assess non-</a:t>
            </a:r>
            <a:r>
              <a:rPr lang="en-US" dirty="0" err="1"/>
              <a:t>discrim</a:t>
            </a:r>
            <a:r>
              <a:rPr lang="en-US" dirty="0"/>
              <a:t>, equitable, respectful interaction core and clin fac</a:t>
            </a:r>
          </a:p>
          <a:p>
            <a:r>
              <a:rPr lang="en-US" dirty="0"/>
              <a:t>No actual faculty eval documents</a:t>
            </a:r>
          </a:p>
          <a:p>
            <a:r>
              <a:rPr lang="en-US" dirty="0"/>
              <a:t>General simplification, focus on outcomes</a:t>
            </a:r>
          </a:p>
          <a:p>
            <a:r>
              <a:rPr lang="en-US" dirty="0"/>
              <a:t>Report annual graduate certification rates within 1 </a:t>
            </a:r>
            <a:r>
              <a:rPr lang="en-US" dirty="0" err="1"/>
              <a:t>yr</a:t>
            </a:r>
            <a:r>
              <a:rPr lang="en-US" dirty="0"/>
              <a:t>, program sets own benchmark</a:t>
            </a:r>
          </a:p>
        </p:txBody>
      </p:sp>
    </p:spTree>
    <p:extLst>
      <p:ext uri="{BB962C8B-B14F-4D97-AF65-F5344CB8AC3E}">
        <p14:creationId xmlns:p14="http://schemas.microsoft.com/office/powerpoint/2010/main" val="1254283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See ACME web pages on ACNM site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http://www.midwife.org/Program-Accreditation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http://www.midwife.org/ACME-Documents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</p:spTree>
    <p:extLst>
      <p:ext uri="{BB962C8B-B14F-4D97-AF65-F5344CB8AC3E}">
        <p14:creationId xmlns:p14="http://schemas.microsoft.com/office/powerpoint/2010/main" val="291121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0781F-1E81-4FDC-A7C3-1F6CF9D2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71451-1B38-4A29-980A-62C99FC40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Overall questions to guide review of each Criterion</a:t>
            </a:r>
          </a:p>
          <a:p>
            <a:r>
              <a:rPr lang="en-US" dirty="0"/>
              <a:t>Effort to simplify, focus on outcomes</a:t>
            </a:r>
            <a:endParaRPr lang="en-US"/>
          </a:p>
          <a:p>
            <a:r>
              <a:rPr lang="en-US" dirty="0"/>
              <a:t>Equity lens, specific questions</a:t>
            </a:r>
          </a:p>
          <a:p>
            <a:r>
              <a:rPr lang="en-US" dirty="0"/>
              <a:t>Purpose for each main Criterion</a:t>
            </a:r>
          </a:p>
          <a:p>
            <a:r>
              <a:rPr lang="en-US" dirty="0"/>
              <a:t>Glossary removed from Criteria doc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322F2C5-9615-40BC-822B-4F6DC057D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087" y="3243262"/>
            <a:ext cx="1832553" cy="144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376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I: Org and 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Written by midwifery faculty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party input opportunity</a:t>
            </a:r>
          </a:p>
          <a:p>
            <a:r>
              <a:rPr lang="en-US" dirty="0"/>
              <a:t>Each midwifery program definable entity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  <p:pic>
        <p:nvPicPr>
          <p:cNvPr id="7" name="Picture 2" descr="C:\Users\avery003\AppData\Local\Microsoft\Windows\Temporary Internet Files\Content.IE5\TZ9SWBZ4\organizational-structure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56716"/>
            <a:ext cx="4038600" cy="321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73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0771B-C48C-48F4-ABCC-B1F44B6DB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I, main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DDCE6-2BBB-4F18-A3D0-A3DA88DBE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/>
              <a:t>New diversity criterion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The midwifery program resides within or is affiliated</a:t>
            </a:r>
          </a:p>
          <a:p>
            <a:pPr>
              <a:buNone/>
            </a:pPr>
            <a:r>
              <a:rPr lang="en-US" dirty="0"/>
              <a:t>with an institution with policies and/or initiatives that</a:t>
            </a:r>
          </a:p>
          <a:p>
            <a:pPr>
              <a:buNone/>
            </a:pPr>
            <a:r>
              <a:rPr lang="en-US" dirty="0"/>
              <a:t>encourages and supports diversity and inclusion of</a:t>
            </a:r>
          </a:p>
          <a:p>
            <a:pPr marL="0" indent="0">
              <a:buNone/>
            </a:pPr>
            <a:r>
              <a:rPr lang="en-US" dirty="0"/>
              <a:t>faculty, staff, and students.</a:t>
            </a:r>
          </a:p>
        </p:txBody>
      </p:sp>
    </p:spTree>
    <p:extLst>
      <p:ext uri="{BB962C8B-B14F-4D97-AF65-F5344CB8AC3E}">
        <p14:creationId xmlns:p14="http://schemas.microsoft.com/office/powerpoint/2010/main" val="694163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II: Faculty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Non-discrimination</a:t>
            </a:r>
          </a:p>
          <a:p>
            <a:r>
              <a:rPr lang="en-US" dirty="0"/>
              <a:t>Qualified</a:t>
            </a:r>
          </a:p>
          <a:p>
            <a:r>
              <a:rPr lang="en-US" dirty="0"/>
              <a:t>Faculty responsibilities</a:t>
            </a:r>
          </a:p>
          <a:p>
            <a:r>
              <a:rPr lang="en-US" dirty="0"/>
              <a:t>Policies re faculty rights &amp; responsibilities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  <p:pic>
        <p:nvPicPr>
          <p:cNvPr id="7" name="Picture 2" descr="C:\Users\avery003\AppData\Local\Microsoft\Windows\Temporary Internet Files\Content.IE5\KPV6Y9M5\snoopy%20teacher_Resized_208x242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45" y="1912690"/>
            <a:ext cx="3167948" cy="3685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88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5BBF-8D21-4031-9747-6480242AE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II, main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9B218-94E2-41D7-8436-5BF8F60D1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133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Changes to A &amp; B to emphasize diversity and inclusion </a:t>
            </a:r>
          </a:p>
          <a:p>
            <a:r>
              <a:rPr lang="en-US" dirty="0"/>
              <a:t>CV or resume, certification of preceptors</a:t>
            </a:r>
          </a:p>
          <a:p>
            <a:r>
              <a:rPr lang="en-US" dirty="0"/>
              <a:t>Preceptors meet institutional requirements</a:t>
            </a:r>
          </a:p>
          <a:p>
            <a:r>
              <a:rPr lang="en-US" dirty="0"/>
              <a:t>Core faculty prepared to teach, orient clinical faculty</a:t>
            </a:r>
          </a:p>
          <a:p>
            <a:r>
              <a:rPr lang="en-US" dirty="0"/>
              <a:t>50% clinical faculty are midwives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13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III: Students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Non-discrimination policy</a:t>
            </a:r>
          </a:p>
          <a:p>
            <a:r>
              <a:rPr lang="en-US" dirty="0"/>
              <a:t>Accurate recruitment materials</a:t>
            </a:r>
          </a:p>
          <a:p>
            <a:r>
              <a:rPr lang="en-US" dirty="0"/>
              <a:t>Student policies </a:t>
            </a:r>
          </a:p>
          <a:p>
            <a:r>
              <a:rPr lang="en-US" dirty="0"/>
              <a:t>Support services to promote retention</a:t>
            </a:r>
          </a:p>
          <a:p>
            <a:r>
              <a:rPr lang="en-US" dirty="0"/>
              <a:t>Ongoing evaluation</a:t>
            </a:r>
          </a:p>
          <a:p>
            <a:r>
              <a:rPr lang="en-US" dirty="0"/>
              <a:t>Student rights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  <p:pic>
        <p:nvPicPr>
          <p:cNvPr id="7" name="Picture 2" descr="C:\Users\avery003\AppData\Local\Microsoft\Windows\Temporary Internet Files\Content.IE5\TZ9SWBZ4\students_computer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43" y="1979802"/>
            <a:ext cx="4106331" cy="362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887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A2780-6502-45E7-A95E-4848CA06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III, main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0E785-4FC0-4416-B270-E491C482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Admission criteria and policies meet fed non-</a:t>
            </a:r>
            <a:r>
              <a:rPr lang="en-US" dirty="0" err="1"/>
              <a:t>discrim</a:t>
            </a:r>
            <a:r>
              <a:rPr lang="en-US" dirty="0"/>
              <a:t> policies, ACNM core values</a:t>
            </a:r>
          </a:p>
          <a:p>
            <a:r>
              <a:rPr lang="en-US" dirty="0"/>
              <a:t>Materials represent program AND commitment to diversity and inclusion</a:t>
            </a:r>
          </a:p>
          <a:p>
            <a:r>
              <a:rPr lang="en-US" dirty="0"/>
              <a:t>Student well-being via mitigating fatigue</a:t>
            </a:r>
          </a:p>
          <a:p>
            <a:r>
              <a:rPr lang="en-US" dirty="0"/>
              <a:t>Support student health and well-being</a:t>
            </a:r>
          </a:p>
        </p:txBody>
      </p:sp>
    </p:spTree>
    <p:extLst>
      <p:ext uri="{BB962C8B-B14F-4D97-AF65-F5344CB8AC3E}">
        <p14:creationId xmlns:p14="http://schemas.microsoft.com/office/powerpoint/2010/main" val="864449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 IV: 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800" dirty="0"/>
              <a:t>Philosophy, purpose, outcomes</a:t>
            </a:r>
          </a:p>
          <a:p>
            <a:r>
              <a:rPr lang="en-US" sz="2800" dirty="0"/>
              <a:t>Ongoing evaluation</a:t>
            </a:r>
          </a:p>
          <a:p>
            <a:endParaRPr lang="en-US" sz="2800" dirty="0"/>
          </a:p>
          <a:p>
            <a:r>
              <a:rPr lang="en-US" sz="2800" dirty="0"/>
              <a:t>Standards for course exemption – clinical and didactic</a:t>
            </a:r>
          </a:p>
          <a:p>
            <a:r>
              <a:rPr lang="en-US" sz="2800" dirty="0"/>
              <a:t>Consistent with Core Competencies, up to date </a:t>
            </a:r>
          </a:p>
          <a:p>
            <a:r>
              <a:rPr lang="en-US" sz="2800" dirty="0"/>
              <a:t>clinical experiences</a:t>
            </a:r>
          </a:p>
          <a:p>
            <a:r>
              <a:rPr lang="en-US" sz="2800" dirty="0"/>
              <a:t>Regular communication</a:t>
            </a:r>
          </a:p>
          <a:p>
            <a:r>
              <a:rPr lang="en-US" sz="2800" dirty="0"/>
              <a:t>Conforms to state and national guidelines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3324" y="65076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26DA35F4-3844-F349-9E52-CA08DB60B84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3997" y="6592172"/>
            <a:ext cx="2836006" cy="241829"/>
          </a:xfrm>
          <a:prstGeom prst="rect">
            <a:avLst/>
          </a:prstGeom>
        </p:spPr>
        <p:txBody>
          <a:bodyPr/>
          <a:lstStyle>
            <a:lvl1pPr algn="ctr">
              <a:defRPr sz="7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ACME | Accreditation Commission for Midwifery Education</a:t>
            </a:r>
          </a:p>
        </p:txBody>
      </p:sp>
      <p:pic>
        <p:nvPicPr>
          <p:cNvPr id="6" name="Picture 2" descr="C:\Users\avery003\AppData\Local\Microsoft\Windows\Temporary Internet Files\Content.IE5\TZ9SWBZ4\folder_curriculum_update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980" y="1496291"/>
            <a:ext cx="2076276" cy="135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844245"/>
      </p:ext>
    </p:extLst>
  </p:cSld>
  <p:clrMapOvr>
    <a:masterClrMapping/>
  </p:clrMapOvr>
</p:sld>
</file>

<file path=ppt/theme/theme1.xml><?xml version="1.0" encoding="utf-8"?>
<a:theme xmlns:a="http://schemas.openxmlformats.org/drawingml/2006/main" name="ACME-PPT-Template-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ody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ACME-PPT-Template-3</Template>
  <TotalTime>3299</TotalTime>
  <Words>535</Words>
  <Application>Microsoft Office PowerPoint</Application>
  <PresentationFormat>On-screen Show (4:3)</PresentationFormat>
  <Paragraphs>115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Helvetica</vt:lpstr>
      <vt:lpstr>Myriad Pro</vt:lpstr>
      <vt:lpstr>ACME-PPT-Template-3</vt:lpstr>
      <vt:lpstr>Body Master</vt:lpstr>
      <vt:lpstr>Review of 2013 and new 2019 criteria</vt:lpstr>
      <vt:lpstr>Overall process</vt:lpstr>
      <vt:lpstr>Criterion I: Org and Admin</vt:lpstr>
      <vt:lpstr>Criterion I, main changes</vt:lpstr>
      <vt:lpstr>Criterion II: Faculty</vt:lpstr>
      <vt:lpstr>Criterion II, main changes</vt:lpstr>
      <vt:lpstr>Criterion III: Students</vt:lpstr>
      <vt:lpstr>Criterion III, main changes</vt:lpstr>
      <vt:lpstr>Criterion IV: Curriculum</vt:lpstr>
      <vt:lpstr>Criterion IV, main changes</vt:lpstr>
      <vt:lpstr>Criterion V: Resources</vt:lpstr>
      <vt:lpstr>Criterion V, main changes</vt:lpstr>
      <vt:lpstr>Experience numbers</vt:lpstr>
      <vt:lpstr>Criterion VI: Assessment</vt:lpstr>
      <vt:lpstr>Criterion VI, main changes</vt:lpstr>
      <vt:lpstr>Questions????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your SER</dc:title>
  <dc:creator>Melissa Avery</dc:creator>
  <cp:lastModifiedBy>Kristina Anderson</cp:lastModifiedBy>
  <cp:revision>191</cp:revision>
  <dcterms:created xsi:type="dcterms:W3CDTF">2017-10-24T01:45:42Z</dcterms:created>
  <dcterms:modified xsi:type="dcterms:W3CDTF">2019-06-03T15:34:56Z</dcterms:modified>
</cp:coreProperties>
</file>