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5"/>
  </p:notesMasterIdLst>
  <p:sldIdLst>
    <p:sldId id="257" r:id="rId2"/>
    <p:sldId id="259" r:id="rId3"/>
    <p:sldId id="261" r:id="rId4"/>
    <p:sldId id="271" r:id="rId5"/>
    <p:sldId id="263" r:id="rId6"/>
    <p:sldId id="264" r:id="rId7"/>
    <p:sldId id="265" r:id="rId8"/>
    <p:sldId id="266" r:id="rId9"/>
    <p:sldId id="267" r:id="rId10"/>
    <p:sldId id="268" r:id="rId11"/>
    <p:sldId id="269" r:id="rId12"/>
    <p:sldId id="270"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Rg st="1" end="13"/>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4" autoAdjust="0"/>
    <p:restoredTop sz="94610" autoAdjust="0"/>
  </p:normalViewPr>
  <p:slideViewPr>
    <p:cSldViewPr>
      <p:cViewPr varScale="1">
        <p:scale>
          <a:sx n="66" d="100"/>
          <a:sy n="66" d="100"/>
        </p:scale>
        <p:origin x="-636" y="-108"/>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4A0A62-60AE-48C1-88BE-15CCC92059D6}" type="datetimeFigureOut">
              <a:rPr lang="en-US" smtClean="0"/>
              <a:pPr/>
              <a:t>3/10/2011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5E4758-C99F-4D3C-8D42-360ECD3FCF8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CF754D-1936-4C00-A83E-332D6329CC74}" type="slidenum">
              <a:rPr lang="en-US"/>
              <a:pPr/>
              <a:t>1</a:t>
            </a:fld>
            <a:endParaRPr lang="en-US"/>
          </a:p>
        </p:txBody>
      </p:sp>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71D1BF-FE8D-489D-A320-8463F6DDC7E7}" type="slidenum">
              <a:rPr lang="en-US"/>
              <a:pPr/>
              <a:t>10</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5264FB-CB5B-42F0-8A51-F500EDB7DCC9}" type="slidenum">
              <a:rPr lang="en-US"/>
              <a:pPr/>
              <a:t>11</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67022B6-E466-47CD-9878-A570AAC33883}" type="slidenum">
              <a:rPr lang="en-US"/>
              <a:pPr/>
              <a:t>12</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C9989C-5BD7-40C3-96CF-D8797DF5AFB2}" type="slidenum">
              <a:rPr lang="en-US"/>
              <a:pPr/>
              <a:t>13</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2D8421-DD2B-4511-A1F4-91EF0D395EC4}" type="slidenum">
              <a:rPr lang="en-US"/>
              <a:pPr/>
              <a:t>2</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B1DA6E-9110-484D-97E9-D14336872D7A}" type="slidenum">
              <a:rPr lang="en-US"/>
              <a:pPr/>
              <a:t>3</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CA6D710-E369-41E6-BA2E-D2E54232F1B1}" type="slidenum">
              <a:rPr lang="en-US"/>
              <a:pPr/>
              <a:t>4</a:t>
            </a:fld>
            <a:endParaRPr lang="en-US"/>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17F511-8B60-4A7D-8745-5950F8710FF8}" type="slidenum">
              <a:rPr lang="en-US"/>
              <a:pPr/>
              <a:t>5</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81E308-3729-4386-A904-2358773D6C19}" type="slidenum">
              <a:rPr lang="en-US"/>
              <a:pPr/>
              <a:t>6</a:t>
            </a:fld>
            <a:endParaRPr lang="en-US"/>
          </a:p>
        </p:txBody>
      </p:sp>
      <p:sp>
        <p:nvSpPr>
          <p:cNvPr id="88066" name="Rectangle 2"/>
          <p:cNvSpPr>
            <a:spLocks noGrp="1" noRot="1" noChangeAspec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28EE8F-C374-404A-81C8-2534C1C0556E}" type="slidenum">
              <a:rPr lang="en-US"/>
              <a:pPr/>
              <a:t>7</a:t>
            </a:fld>
            <a:endParaRPr lang="en-U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254A8A-B659-4F24-9574-7AF9E11F4243}" type="slidenum">
              <a:rPr lang="en-US"/>
              <a:pPr/>
              <a:t>8</a:t>
            </a:fld>
            <a:endParaRPr lang="en-US"/>
          </a:p>
        </p:txBody>
      </p:sp>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067DA1-7517-4C36-96E1-5EB2E4887438}" type="slidenum">
              <a:rPr lang="en-US"/>
              <a:pPr/>
              <a:t>9</a:t>
            </a:fld>
            <a:endParaRPr 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E4FE735-B693-4BE1-97AC-3D53774C0217}" type="datetimeFigureOut">
              <a:rPr lang="en-US" smtClean="0"/>
              <a:pPr/>
              <a:t>3/10/2011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F6311B5-61D9-40C6-B324-2CE2E8B77A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FE735-B693-4BE1-97AC-3D53774C0217}"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FE735-B693-4BE1-97AC-3D53774C0217}"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48200" y="1600200"/>
            <a:ext cx="4038600" cy="4530725"/>
          </a:xfrm>
        </p:spPr>
        <p:txBody>
          <a:bodyPr/>
          <a:lstStyle/>
          <a:p>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872728FA-55E8-4553-80CC-6EEF1D628B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4FE735-B693-4BE1-97AC-3D53774C0217}"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4FE735-B693-4BE1-97AC-3D53774C0217}" type="datetimeFigureOut">
              <a:rPr lang="en-US" smtClean="0"/>
              <a:pPr/>
              <a:t>3/10/2011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11B5-61D9-40C6-B324-2CE2E8B77A4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FE735-B693-4BE1-97AC-3D53774C0217}"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E4FE735-B693-4BE1-97AC-3D53774C0217}" type="datetimeFigureOut">
              <a:rPr lang="en-US" smtClean="0"/>
              <a:pPr/>
              <a:t>3/10/2011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7E4FE735-B693-4BE1-97AC-3D53774C0217}" type="datetimeFigureOut">
              <a:rPr lang="en-US" smtClean="0"/>
              <a:pPr/>
              <a:t>3/10/2011</a:t>
            </a:fld>
            <a:endParaRPr lang="en-US"/>
          </a:p>
        </p:txBody>
      </p:sp>
      <p:sp>
        <p:nvSpPr>
          <p:cNvPr id="8" name="Slide Number Placeholder 7"/>
          <p:cNvSpPr>
            <a:spLocks noGrp="1"/>
          </p:cNvSpPr>
          <p:nvPr>
            <p:ph type="sldNum" sz="quarter" idx="11"/>
          </p:nvPr>
        </p:nvSpPr>
        <p:spPr/>
        <p:txBody>
          <a:bodyPr/>
          <a:lstStyle/>
          <a:p>
            <a:fld id="{2F6311B5-61D9-40C6-B324-2CE2E8B77A4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FE735-B693-4BE1-97AC-3D53774C0217}" type="datetimeFigureOut">
              <a:rPr lang="en-US" smtClean="0"/>
              <a:pPr/>
              <a:t>3/10/2011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E4FE735-B693-4BE1-97AC-3D53774C0217}"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2F6311B5-61D9-40C6-B324-2CE2E8B77A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7E4FE735-B693-4BE1-97AC-3D53774C0217}" type="datetimeFigureOut">
              <a:rPr lang="en-US" smtClean="0"/>
              <a:pPr/>
              <a:t>3/10/2011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311B5-61D9-40C6-B324-2CE2E8B77A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7E4FE735-B693-4BE1-97AC-3D53774C0217}" type="datetimeFigureOut">
              <a:rPr lang="en-US" smtClean="0"/>
              <a:pPr/>
              <a:t>3/10/2011</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F6311B5-61D9-40C6-B324-2CE2E8B77A4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682625" y="447675"/>
            <a:ext cx="7627938" cy="912813"/>
          </a:xfrm>
        </p:spPr>
        <p:txBody>
          <a:bodyPr>
            <a:normAutofit fontScale="90000"/>
          </a:bodyPr>
          <a:lstStyle/>
          <a:p>
            <a:r>
              <a:rPr lang="en-US" dirty="0"/>
              <a:t>Six </a:t>
            </a:r>
            <a:r>
              <a:rPr lang="en-US" dirty="0" err="1"/>
              <a:t>Microskills</a:t>
            </a:r>
            <a:r>
              <a:rPr lang="en-US" dirty="0"/>
              <a:t> for </a:t>
            </a:r>
            <a:br>
              <a:rPr lang="en-US" dirty="0"/>
            </a:br>
            <a:r>
              <a:rPr lang="en-US" dirty="0"/>
              <a:t>Clinical Teaching	</a:t>
            </a:r>
          </a:p>
        </p:txBody>
      </p:sp>
      <p:sp>
        <p:nvSpPr>
          <p:cNvPr id="74755" name="Rectangle 3"/>
          <p:cNvSpPr>
            <a:spLocks noGrp="1" noChangeArrowheads="1"/>
          </p:cNvSpPr>
          <p:nvPr>
            <p:ph type="body" sz="half" idx="1"/>
          </p:nvPr>
        </p:nvSpPr>
        <p:spPr>
          <a:xfrm>
            <a:off x="1103313" y="1933575"/>
            <a:ext cx="7504112" cy="3944938"/>
          </a:xfrm>
        </p:spPr>
        <p:txBody>
          <a:bodyPr>
            <a:normAutofit fontScale="92500" lnSpcReduction="20000"/>
          </a:bodyPr>
          <a:lstStyle/>
          <a:p>
            <a:pPr>
              <a:lnSpc>
                <a:spcPct val="90000"/>
              </a:lnSpc>
            </a:pPr>
            <a:r>
              <a:rPr lang="en-US" sz="2800">
                <a:latin typeface="Trebuchet MS" pitchFamily="34" charset="0"/>
              </a:rPr>
              <a:t>Get a commitment</a:t>
            </a:r>
            <a:br>
              <a:rPr lang="en-US" sz="2800">
                <a:latin typeface="Trebuchet MS" pitchFamily="34" charset="0"/>
              </a:rPr>
            </a:br>
            <a:endParaRPr lang="en-US" sz="2800">
              <a:latin typeface="Trebuchet MS" pitchFamily="34" charset="0"/>
            </a:endParaRPr>
          </a:p>
          <a:p>
            <a:pPr>
              <a:lnSpc>
                <a:spcPct val="90000"/>
              </a:lnSpc>
            </a:pPr>
            <a:r>
              <a:rPr lang="en-US" sz="2800">
                <a:latin typeface="Trebuchet MS" pitchFamily="34" charset="0"/>
              </a:rPr>
              <a:t>Probe for supporting evidence, then</a:t>
            </a:r>
            <a:br>
              <a:rPr lang="en-US" sz="2800">
                <a:latin typeface="Trebuchet MS" pitchFamily="34" charset="0"/>
              </a:rPr>
            </a:br>
            <a:endParaRPr lang="en-US" sz="2800">
              <a:latin typeface="Trebuchet MS" pitchFamily="34" charset="0"/>
            </a:endParaRPr>
          </a:p>
          <a:p>
            <a:pPr>
              <a:lnSpc>
                <a:spcPct val="90000"/>
              </a:lnSpc>
            </a:pPr>
            <a:r>
              <a:rPr lang="en-US" sz="2800">
                <a:latin typeface="Trebuchet MS" pitchFamily="34" charset="0"/>
              </a:rPr>
              <a:t>Teach general principles</a:t>
            </a:r>
            <a:br>
              <a:rPr lang="en-US" sz="2800">
                <a:latin typeface="Trebuchet MS" pitchFamily="34" charset="0"/>
              </a:rPr>
            </a:br>
            <a:endParaRPr lang="en-US" sz="2800">
              <a:latin typeface="Trebuchet MS" pitchFamily="34" charset="0"/>
            </a:endParaRPr>
          </a:p>
          <a:p>
            <a:pPr>
              <a:lnSpc>
                <a:spcPct val="90000"/>
              </a:lnSpc>
            </a:pPr>
            <a:r>
              <a:rPr lang="en-US" sz="2800">
                <a:latin typeface="Trebuchet MS" pitchFamily="34" charset="0"/>
              </a:rPr>
              <a:t>Reinforce what was done right</a:t>
            </a:r>
            <a:br>
              <a:rPr lang="en-US" sz="2800">
                <a:latin typeface="Trebuchet MS" pitchFamily="34" charset="0"/>
              </a:rPr>
            </a:br>
            <a:endParaRPr lang="en-US" sz="2800">
              <a:latin typeface="Trebuchet MS" pitchFamily="34" charset="0"/>
            </a:endParaRPr>
          </a:p>
          <a:p>
            <a:pPr>
              <a:lnSpc>
                <a:spcPct val="90000"/>
              </a:lnSpc>
            </a:pPr>
            <a:r>
              <a:rPr lang="en-US" sz="2800">
                <a:latin typeface="Trebuchet MS" pitchFamily="34" charset="0"/>
              </a:rPr>
              <a:t>Correct mistakes</a:t>
            </a:r>
            <a:br>
              <a:rPr lang="en-US" sz="2800">
                <a:latin typeface="Trebuchet MS" pitchFamily="34" charset="0"/>
              </a:rPr>
            </a:br>
            <a:endParaRPr lang="en-US" sz="2800">
              <a:latin typeface="Trebuchet MS" pitchFamily="34" charset="0"/>
            </a:endParaRPr>
          </a:p>
          <a:p>
            <a:pPr>
              <a:lnSpc>
                <a:spcPct val="90000"/>
              </a:lnSpc>
            </a:pPr>
            <a:r>
              <a:rPr lang="en-US" sz="2800">
                <a:latin typeface="Trebuchet MS" pitchFamily="34" charset="0"/>
              </a:rPr>
              <a:t>Identify next learning steps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57200" y="277813"/>
            <a:ext cx="8229600" cy="763587"/>
          </a:xfrm>
        </p:spPr>
        <p:txBody>
          <a:bodyPr>
            <a:normAutofit fontScale="90000"/>
          </a:bodyPr>
          <a:lstStyle/>
          <a:p>
            <a:r>
              <a:rPr lang="en-US"/>
              <a:t>Microskills 5: Examples</a:t>
            </a:r>
          </a:p>
        </p:txBody>
      </p:sp>
      <p:sp>
        <p:nvSpPr>
          <p:cNvPr id="95235" name="Rectangle 3"/>
          <p:cNvSpPr>
            <a:spLocks noGrp="1" noChangeArrowheads="1"/>
          </p:cNvSpPr>
          <p:nvPr>
            <p:ph type="body" sz="half" idx="1"/>
          </p:nvPr>
        </p:nvSpPr>
        <p:spPr>
          <a:xfrm>
            <a:off x="533400" y="1906588"/>
            <a:ext cx="8001000" cy="3686175"/>
          </a:xfrm>
        </p:spPr>
        <p:txBody>
          <a:bodyPr>
            <a:normAutofit lnSpcReduction="10000"/>
          </a:bodyPr>
          <a:lstStyle/>
          <a:p>
            <a:r>
              <a:rPr lang="en-US" sz="2000"/>
              <a:t>Example</a:t>
            </a:r>
          </a:p>
          <a:p>
            <a:pPr lvl="1">
              <a:buClr>
                <a:srgbClr val="3399FF"/>
              </a:buClr>
            </a:pPr>
            <a:r>
              <a:rPr lang="en-US" sz="2400"/>
              <a:t>“You may be right that this child’s symptoms are due to a URI.  But without checking the ears, you may be overlooking an otitis media.”</a:t>
            </a:r>
          </a:p>
          <a:p>
            <a:pPr lvl="1">
              <a:buClr>
                <a:srgbClr val="3399FF"/>
              </a:buClr>
            </a:pPr>
            <a:r>
              <a:rPr lang="en-US" sz="2400"/>
              <a:t>“There are more cost-effective approaches to treating ___________.”</a:t>
            </a:r>
          </a:p>
          <a:p>
            <a:pPr>
              <a:buFont typeface="Wingdings" pitchFamily="2" charset="2"/>
              <a:buNone/>
            </a:pPr>
            <a:endParaRPr lang="en-US" sz="2000"/>
          </a:p>
          <a:p>
            <a:r>
              <a:rPr lang="en-US" sz="2000"/>
              <a:t>Not</a:t>
            </a:r>
          </a:p>
          <a:p>
            <a:pPr lvl="1">
              <a:buClr>
                <a:srgbClr val="3399FF"/>
              </a:buClr>
            </a:pPr>
            <a:r>
              <a:rPr lang="en-US" sz="2400"/>
              <a:t>“Why don’t you read about that later.”</a:t>
            </a:r>
          </a:p>
          <a:p>
            <a:pPr lvl="1">
              <a:buClr>
                <a:srgbClr val="3399FF"/>
              </a:buClr>
            </a:pPr>
            <a:r>
              <a:rPr lang="en-US" sz="2400"/>
              <a:t>“That whole case was handled badly.”</a:t>
            </a:r>
          </a:p>
          <a:p>
            <a:pPr>
              <a:buSzTx/>
              <a:buFont typeface="Wingdings" pitchFamily="2" charset="2"/>
              <a:buNone/>
            </a:pPr>
            <a:endParaRPr 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687388" y="277813"/>
            <a:ext cx="7769225" cy="1143000"/>
          </a:xfrm>
        </p:spPr>
        <p:txBody>
          <a:bodyPr>
            <a:normAutofit fontScale="90000"/>
          </a:bodyPr>
          <a:lstStyle/>
          <a:p>
            <a:r>
              <a:rPr lang="en-US"/>
              <a:t>Microskill 6: </a:t>
            </a:r>
            <a:br>
              <a:rPr lang="en-US"/>
            </a:br>
            <a:r>
              <a:rPr lang="en-US"/>
              <a:t>Identify Next Learning Steps</a:t>
            </a:r>
          </a:p>
        </p:txBody>
      </p:sp>
      <p:sp>
        <p:nvSpPr>
          <p:cNvPr id="97283" name="Rectangle 3"/>
          <p:cNvSpPr>
            <a:spLocks noGrp="1" noChangeArrowheads="1"/>
          </p:cNvSpPr>
          <p:nvPr>
            <p:ph type="body" sz="half" idx="1"/>
          </p:nvPr>
        </p:nvSpPr>
        <p:spPr>
          <a:xfrm>
            <a:off x="858838" y="2185988"/>
            <a:ext cx="4033837" cy="3524250"/>
          </a:xfrm>
        </p:spPr>
        <p:txBody>
          <a:bodyPr/>
          <a:lstStyle/>
          <a:p>
            <a:pPr>
              <a:lnSpc>
                <a:spcPct val="90000"/>
              </a:lnSpc>
            </a:pPr>
            <a:r>
              <a:rPr lang="en-US" sz="2000"/>
              <a:t>Fosters self-directed learning; facilitates the learner identifying their own needs.</a:t>
            </a:r>
          </a:p>
          <a:p>
            <a:pPr>
              <a:lnSpc>
                <a:spcPct val="90000"/>
              </a:lnSpc>
            </a:pPr>
            <a:endParaRPr lang="en-US" sz="2000"/>
          </a:p>
          <a:p>
            <a:pPr>
              <a:lnSpc>
                <a:spcPct val="90000"/>
              </a:lnSpc>
            </a:pPr>
            <a:r>
              <a:rPr lang="en-US" sz="2000"/>
              <a:t>Offer specific resources as appropriate; the idea is for the teacher to role model their own learning approaches.</a:t>
            </a:r>
          </a:p>
          <a:p>
            <a:pPr>
              <a:lnSpc>
                <a:spcPct val="90000"/>
              </a:lnSpc>
              <a:buFont typeface="Wingdings" pitchFamily="2" charset="2"/>
              <a:buNone/>
            </a:pPr>
            <a:endParaRPr lang="en-US" sz="2000"/>
          </a:p>
          <a:p>
            <a:pPr>
              <a:lnSpc>
                <a:spcPct val="90000"/>
              </a:lnSpc>
            </a:pPr>
            <a:r>
              <a:rPr lang="en-US" sz="2000"/>
              <a:t>Agree upon an action plan</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277813"/>
            <a:ext cx="8229600" cy="763587"/>
          </a:xfrm>
        </p:spPr>
        <p:txBody>
          <a:bodyPr>
            <a:normAutofit fontScale="90000"/>
          </a:bodyPr>
          <a:lstStyle/>
          <a:p>
            <a:r>
              <a:rPr lang="en-US"/>
              <a:t>Microskill 6: Examples</a:t>
            </a:r>
          </a:p>
        </p:txBody>
      </p:sp>
      <p:sp>
        <p:nvSpPr>
          <p:cNvPr id="99331" name="Rectangle 3"/>
          <p:cNvSpPr>
            <a:spLocks noGrp="1" noChangeArrowheads="1"/>
          </p:cNvSpPr>
          <p:nvPr>
            <p:ph type="body" sz="half" idx="1"/>
          </p:nvPr>
        </p:nvSpPr>
        <p:spPr>
          <a:xfrm>
            <a:off x="608013" y="2133600"/>
            <a:ext cx="6859587" cy="3581400"/>
          </a:xfrm>
        </p:spPr>
        <p:txBody>
          <a:bodyPr>
            <a:normAutofit/>
          </a:bodyPr>
          <a:lstStyle/>
          <a:p>
            <a:pPr>
              <a:lnSpc>
                <a:spcPct val="90000"/>
              </a:lnSpc>
            </a:pPr>
            <a:r>
              <a:rPr lang="en-US" sz="2000" dirty="0"/>
              <a:t>What do you think you need to learn more about?</a:t>
            </a:r>
          </a:p>
          <a:p>
            <a:pPr>
              <a:lnSpc>
                <a:spcPct val="90000"/>
              </a:lnSpc>
            </a:pPr>
            <a:endParaRPr lang="en-US" sz="2000" dirty="0"/>
          </a:p>
          <a:p>
            <a:pPr>
              <a:lnSpc>
                <a:spcPct val="90000"/>
              </a:lnSpc>
            </a:pPr>
            <a:r>
              <a:rPr lang="en-US" sz="2000" dirty="0"/>
              <a:t>That’s a good topic to research. I tend to use ___________ as a first step in looking up this type of information.</a:t>
            </a:r>
            <a:br>
              <a:rPr lang="en-US" sz="2000" dirty="0"/>
            </a:br>
            <a:endParaRPr lang="en-US" sz="2000" dirty="0"/>
          </a:p>
          <a:p>
            <a:pPr>
              <a:lnSpc>
                <a:spcPct val="90000"/>
              </a:lnSpc>
            </a:pPr>
            <a:r>
              <a:rPr lang="en-US" sz="2000" dirty="0"/>
              <a:t>Let’s agree to discuss this again </a:t>
            </a:r>
            <a:br>
              <a:rPr lang="en-US" sz="2000" dirty="0"/>
            </a:br>
            <a:r>
              <a:rPr lang="en-US" sz="2000" dirty="0"/>
              <a:t>on Friday after you have had time </a:t>
            </a:r>
            <a:br>
              <a:rPr lang="en-US" sz="2000" dirty="0"/>
            </a:br>
            <a:r>
              <a:rPr lang="en-US" sz="2000" dirty="0"/>
              <a:t>to research this.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a:xfrm>
            <a:off x="0" y="5257800"/>
            <a:ext cx="7772400" cy="1143000"/>
          </a:xfrm>
        </p:spPr>
        <p:txBody>
          <a:bodyPr>
            <a:normAutofit fontScale="90000"/>
          </a:bodyPr>
          <a:lstStyle/>
          <a:p>
            <a:r>
              <a:rPr lang="en-US" dirty="0"/>
              <a:t>Frontier School of Midwifery and Family Nursing </a:t>
            </a:r>
          </a:p>
        </p:txBody>
      </p:sp>
      <p:pic>
        <p:nvPicPr>
          <p:cNvPr id="5123" name="Picture 3" descr="170165-3"/>
          <p:cNvPicPr>
            <a:picLocks noChangeAspect="1" noChangeArrowheads="1"/>
          </p:cNvPicPr>
          <p:nvPr/>
        </p:nvPicPr>
        <p:blipFill>
          <a:blip r:embed="rId3" cstate="print"/>
          <a:srcRect/>
          <a:stretch>
            <a:fillRect/>
          </a:stretch>
        </p:blipFill>
        <p:spPr bwMode="auto">
          <a:xfrm>
            <a:off x="2430463" y="228600"/>
            <a:ext cx="4275137" cy="4857750"/>
          </a:xfrm>
          <a:prstGeom prst="rect">
            <a:avLst/>
          </a:prstGeom>
          <a:noFill/>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28600" y="609600"/>
            <a:ext cx="8686800" cy="990600"/>
          </a:xfrm>
        </p:spPr>
        <p:txBody>
          <a:bodyPr/>
          <a:lstStyle/>
          <a:p>
            <a:r>
              <a:rPr lang="en-US"/>
              <a:t>Microskill 1: Get a Commitment</a:t>
            </a:r>
          </a:p>
        </p:txBody>
      </p:sp>
      <p:sp>
        <p:nvSpPr>
          <p:cNvPr id="76803" name="Rectangle 3"/>
          <p:cNvSpPr>
            <a:spLocks noGrp="1" noChangeArrowheads="1"/>
          </p:cNvSpPr>
          <p:nvPr>
            <p:ph type="body" sz="half" idx="1"/>
          </p:nvPr>
        </p:nvSpPr>
        <p:spPr>
          <a:xfrm>
            <a:off x="533400" y="1906588"/>
            <a:ext cx="3657600" cy="2149475"/>
          </a:xfrm>
        </p:spPr>
        <p:txBody>
          <a:bodyPr>
            <a:normAutofit fontScale="92500" lnSpcReduction="10000"/>
          </a:bodyPr>
          <a:lstStyle/>
          <a:p>
            <a:r>
              <a:rPr lang="en-US" sz="2000"/>
              <a:t>The learner is encouraged to make a commitment to a diagnosis, work-up, or plan.</a:t>
            </a:r>
            <a:br>
              <a:rPr lang="en-US" sz="2000"/>
            </a:br>
            <a:endParaRPr lang="en-US" sz="2000"/>
          </a:p>
          <a:p>
            <a:r>
              <a:rPr lang="en-US" sz="2000"/>
              <a:t>When learner presents facts and then stops; resist the urge to fill in the blanks.</a:t>
            </a:r>
          </a:p>
        </p:txBody>
      </p:sp>
      <p:sp>
        <p:nvSpPr>
          <p:cNvPr id="76806" name="Text Box 6"/>
          <p:cNvSpPr txBox="1">
            <a:spLocks noChangeArrowheads="1"/>
          </p:cNvSpPr>
          <p:nvPr/>
        </p:nvSpPr>
        <p:spPr bwMode="auto">
          <a:xfrm>
            <a:off x="5105400" y="2438400"/>
            <a:ext cx="3505200" cy="457200"/>
          </a:xfrm>
          <a:prstGeom prst="rect">
            <a:avLst/>
          </a:prstGeom>
          <a:noFill/>
          <a:ln w="9525">
            <a:noFill/>
            <a:miter lim="800000"/>
            <a:headEnd/>
            <a:tailEnd/>
          </a:ln>
          <a:effectLst/>
        </p:spPr>
        <p:txBody>
          <a:bodyPr>
            <a:spAutoFit/>
          </a:bodyPr>
          <a:lstStyle/>
          <a:p>
            <a:pPr algn="r" eaLnBrk="1" hangingPunct="1">
              <a:spcBef>
                <a:spcPct val="50000"/>
              </a:spcBef>
            </a:pPr>
            <a:endParaRPr lang="en-US" sz="2400">
              <a:latin typeface="Times New Roman" pitchFamily="18" charset="0"/>
            </a:endParaRPr>
          </a:p>
        </p:txBody>
      </p:sp>
      <p:sp>
        <p:nvSpPr>
          <p:cNvPr id="76807" name="Text Box 7"/>
          <p:cNvSpPr txBox="1">
            <a:spLocks noChangeArrowheads="1"/>
          </p:cNvSpPr>
          <p:nvPr/>
        </p:nvSpPr>
        <p:spPr bwMode="auto">
          <a:xfrm>
            <a:off x="5638800" y="1828800"/>
            <a:ext cx="2895600" cy="4551363"/>
          </a:xfrm>
          <a:prstGeom prst="rect">
            <a:avLst/>
          </a:prstGeom>
          <a:noFill/>
          <a:ln w="9525">
            <a:noFill/>
            <a:miter lim="800000"/>
            <a:headEnd/>
            <a:tailEnd/>
          </a:ln>
          <a:effectLst/>
        </p:spPr>
        <p:txBody>
          <a:bodyPr>
            <a:spAutoFit/>
          </a:bodyPr>
          <a:lstStyle/>
          <a:p>
            <a:pPr algn="r" eaLnBrk="1" hangingPunct="1"/>
            <a:r>
              <a:rPr lang="en-US" sz="1600" b="1">
                <a:solidFill>
                  <a:schemeClr val="tx2"/>
                </a:solidFill>
                <a:latin typeface="Times New Roman" pitchFamily="18" charset="0"/>
              </a:rPr>
              <a:t>Student:</a:t>
            </a:r>
          </a:p>
          <a:p>
            <a:pPr lvl="1" algn="r" eaLnBrk="1" hangingPunct="1"/>
            <a:r>
              <a:rPr lang="en-US" sz="1600">
                <a:latin typeface="Times New Roman" pitchFamily="18" charset="0"/>
              </a:rPr>
              <a:t>“I just finished examining a 16 year-old girl. She has been complaining of pain when she urinates for the past few days. She has never had a urinary tract infection. She denies burning on urination, abdominal pain, fever or seeing blood in her urine. She says she thinks her last menstrual period was a couple of weeks ago. I don’t know if she is sexually active. I wasn’t sure if I was supposed to ask those kinds of questions. She is here with her mother.”</a:t>
            </a:r>
            <a:endParaRPr lang="en-US" sz="1600" b="1">
              <a:solidFill>
                <a:schemeClr val="tx2"/>
              </a:solidFill>
              <a:latin typeface="Times New Roman" pitchFamily="18" charset="0"/>
            </a:endParaRPr>
          </a:p>
          <a:p>
            <a:pPr algn="r" eaLnBrk="1" hangingPunct="1">
              <a:spcBef>
                <a:spcPct val="50000"/>
              </a:spcBef>
            </a:pPr>
            <a:endParaRPr lang="en-US" sz="2400">
              <a:latin typeface="Times New Roman" pitchFamily="18"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r>
              <a:rPr lang="en-US"/>
              <a:t>Microskill 2:</a:t>
            </a:r>
            <a:br>
              <a:rPr lang="en-US"/>
            </a:br>
            <a:r>
              <a:rPr lang="en-US"/>
              <a:t> Probe for Supporting Evidence</a:t>
            </a:r>
          </a:p>
        </p:txBody>
      </p:sp>
      <p:sp>
        <p:nvSpPr>
          <p:cNvPr id="80899" name="Rectangle 3"/>
          <p:cNvSpPr>
            <a:spLocks noGrp="1" noChangeArrowheads="1"/>
          </p:cNvSpPr>
          <p:nvPr>
            <p:ph idx="1"/>
          </p:nvPr>
        </p:nvSpPr>
        <p:spPr>
          <a:xfrm>
            <a:off x="457200" y="2209800"/>
            <a:ext cx="4495800" cy="3916363"/>
          </a:xfrm>
        </p:spPr>
        <p:txBody>
          <a:bodyPr/>
          <a:lstStyle/>
          <a:p>
            <a:r>
              <a:rPr lang="en-US" sz="2000" dirty="0"/>
              <a:t>Help the learner reflect upon the mental processes used to arrive at the decision.</a:t>
            </a:r>
            <a:br>
              <a:rPr lang="en-US" sz="2000" dirty="0"/>
            </a:br>
            <a:endParaRPr lang="en-US" sz="2000" dirty="0"/>
          </a:p>
          <a:p>
            <a:r>
              <a:rPr lang="en-US" sz="2000" dirty="0"/>
              <a:t>Identify what the learner does and does not know.</a:t>
            </a:r>
            <a:br>
              <a:rPr lang="en-US" sz="2000" dirty="0"/>
            </a:br>
            <a:endParaRPr lang="en-US" sz="2000" dirty="0"/>
          </a:p>
          <a:p>
            <a:r>
              <a:rPr lang="en-US" sz="2000" dirty="0"/>
              <a:t>The learner commits to a stance and looks to the teacher for confirmation: suppress the urge to pass judgment.</a:t>
            </a:r>
          </a:p>
        </p:txBody>
      </p:sp>
      <p:sp>
        <p:nvSpPr>
          <p:cNvPr id="80902" name="Text Box 6"/>
          <p:cNvSpPr txBox="1">
            <a:spLocks noChangeArrowheads="1"/>
          </p:cNvSpPr>
          <p:nvPr/>
        </p:nvSpPr>
        <p:spPr bwMode="auto">
          <a:xfrm>
            <a:off x="5181600" y="3048000"/>
            <a:ext cx="3429000" cy="457200"/>
          </a:xfrm>
          <a:prstGeom prst="rect">
            <a:avLst/>
          </a:prstGeom>
          <a:noFill/>
          <a:ln w="9525">
            <a:noFill/>
            <a:miter lim="800000"/>
            <a:headEnd/>
            <a:tailEnd/>
          </a:ln>
          <a:effectLst/>
        </p:spPr>
        <p:txBody>
          <a:bodyPr>
            <a:spAutoFit/>
          </a:bodyPr>
          <a:lstStyle/>
          <a:p>
            <a:pPr algn="r" eaLnBrk="1" hangingPunct="1">
              <a:spcBef>
                <a:spcPct val="50000"/>
              </a:spcBef>
            </a:pPr>
            <a:endParaRPr lang="en-US" sz="2400">
              <a:latin typeface="Times New Roman" pitchFamily="18" charset="0"/>
            </a:endParaRPr>
          </a:p>
        </p:txBody>
      </p:sp>
      <p:sp>
        <p:nvSpPr>
          <p:cNvPr id="80904" name="Text Box 8"/>
          <p:cNvSpPr txBox="1">
            <a:spLocks noChangeArrowheads="1"/>
          </p:cNvSpPr>
          <p:nvPr/>
        </p:nvSpPr>
        <p:spPr bwMode="auto">
          <a:xfrm>
            <a:off x="5943600" y="4648200"/>
            <a:ext cx="1295400" cy="457200"/>
          </a:xfrm>
          <a:prstGeom prst="rect">
            <a:avLst/>
          </a:prstGeom>
          <a:noFill/>
          <a:ln w="9525">
            <a:noFill/>
            <a:miter lim="800000"/>
            <a:headEnd/>
            <a:tailEnd/>
          </a:ln>
          <a:effectLst/>
        </p:spPr>
        <p:txBody>
          <a:bodyPr>
            <a:spAutoFit/>
          </a:bodyPr>
          <a:lstStyle/>
          <a:p>
            <a:pPr algn="r" eaLnBrk="1" hangingPunct="1">
              <a:spcBef>
                <a:spcPct val="50000"/>
              </a:spcBef>
            </a:pPr>
            <a:endParaRPr lang="en-US" sz="2400">
              <a:latin typeface="Times New Roman" pitchFamily="18" charset="0"/>
            </a:endParaRPr>
          </a:p>
        </p:txBody>
      </p:sp>
      <p:sp>
        <p:nvSpPr>
          <p:cNvPr id="80906" name="Text Box 10"/>
          <p:cNvSpPr txBox="1">
            <a:spLocks noChangeArrowheads="1"/>
          </p:cNvSpPr>
          <p:nvPr/>
        </p:nvSpPr>
        <p:spPr bwMode="auto">
          <a:xfrm>
            <a:off x="5867400" y="1600200"/>
            <a:ext cx="3124200" cy="4801314"/>
          </a:xfrm>
          <a:prstGeom prst="rect">
            <a:avLst/>
          </a:prstGeom>
          <a:noFill/>
          <a:ln w="9525">
            <a:noFill/>
            <a:miter lim="800000"/>
            <a:headEnd/>
            <a:tailEnd/>
          </a:ln>
          <a:effectLst/>
        </p:spPr>
        <p:txBody>
          <a:bodyPr wrap="square">
            <a:spAutoFit/>
          </a:bodyPr>
          <a:lstStyle/>
          <a:p>
            <a:pPr eaLnBrk="1" hangingPunct="1"/>
            <a:r>
              <a:rPr lang="en-US" b="1" dirty="0">
                <a:solidFill>
                  <a:schemeClr val="tx2"/>
                </a:solidFill>
                <a:latin typeface="Times New Roman" pitchFamily="18" charset="0"/>
              </a:rPr>
              <a:t>Student:</a:t>
            </a:r>
          </a:p>
          <a:p>
            <a:pPr lvl="1" eaLnBrk="1" hangingPunct="1"/>
            <a:r>
              <a:rPr lang="en-US" dirty="0">
                <a:latin typeface="Times New Roman" pitchFamily="18" charset="0"/>
              </a:rPr>
              <a:t>“On physical exam, she looked well to me. She was afebrile and the rest of her vital signs were O.K. Her HEENT exam was normal. Her lungs were clear and her heart was regular without any murmurs. Her abdomen was soft and not tender and I didn’t think her spleen or liver were enlarged. That’s all I examined.”</a:t>
            </a:r>
          </a:p>
          <a:p>
            <a:pPr eaLnBrk="1" hangingPunct="1">
              <a:spcBef>
                <a:spcPct val="50000"/>
              </a:spcBef>
            </a:pPr>
            <a:endParaRPr lang="en-US" sz="2400" dirty="0">
              <a:latin typeface="Times New Roman" pitchFamily="18"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190500" y="152400"/>
            <a:ext cx="8763000" cy="838200"/>
          </a:xfrm>
        </p:spPr>
        <p:txBody>
          <a:bodyPr/>
          <a:lstStyle/>
          <a:p>
            <a:r>
              <a:rPr lang="en-US" dirty="0" err="1"/>
              <a:t>Microskill</a:t>
            </a:r>
            <a:r>
              <a:rPr lang="en-US" dirty="0"/>
              <a:t> 2: Sample Questions</a:t>
            </a:r>
          </a:p>
        </p:txBody>
      </p:sp>
      <p:sp>
        <p:nvSpPr>
          <p:cNvPr id="82947" name="Rectangle 3"/>
          <p:cNvSpPr>
            <a:spLocks noGrp="1" noChangeArrowheads="1"/>
          </p:cNvSpPr>
          <p:nvPr>
            <p:ph type="body" sz="half" idx="1"/>
          </p:nvPr>
        </p:nvSpPr>
        <p:spPr>
          <a:xfrm>
            <a:off x="608013" y="1828800"/>
            <a:ext cx="7545387" cy="3765550"/>
          </a:xfrm>
        </p:spPr>
        <p:txBody>
          <a:bodyPr>
            <a:normAutofit lnSpcReduction="10000"/>
          </a:bodyPr>
          <a:lstStyle/>
          <a:p>
            <a:r>
              <a:rPr lang="en-US" sz="2000" dirty="0"/>
              <a:t>Examples</a:t>
            </a:r>
          </a:p>
          <a:p>
            <a:pPr lvl="1">
              <a:buClr>
                <a:srgbClr val="3399FF"/>
              </a:buClr>
            </a:pPr>
            <a:r>
              <a:rPr lang="en-US" sz="2400" dirty="0"/>
              <a:t>“What were the main findings that led to your diagnosis?”</a:t>
            </a:r>
          </a:p>
          <a:p>
            <a:pPr lvl="1">
              <a:buClr>
                <a:srgbClr val="3399FF"/>
              </a:buClr>
            </a:pPr>
            <a:r>
              <a:rPr lang="en-US" sz="2400" dirty="0"/>
              <a:t>“I’m interested in understanding how you have come to this conclusion.”</a:t>
            </a:r>
          </a:p>
          <a:p>
            <a:pPr lvl="1">
              <a:buClr>
                <a:srgbClr val="3399FF"/>
              </a:buClr>
            </a:pPr>
            <a:r>
              <a:rPr lang="en-US" sz="2400" dirty="0"/>
              <a:t>“Why did you choose that medication given the availability of others?”</a:t>
            </a:r>
          </a:p>
          <a:p>
            <a:r>
              <a:rPr lang="en-US" sz="2000" dirty="0"/>
              <a:t>Not</a:t>
            </a:r>
          </a:p>
          <a:p>
            <a:pPr lvl="1">
              <a:buClr>
                <a:srgbClr val="3399FF"/>
              </a:buClr>
            </a:pPr>
            <a:r>
              <a:rPr lang="en-US" sz="2400" dirty="0"/>
              <a:t>“Name the 6 most likely causes of _______?”</a:t>
            </a:r>
          </a:p>
          <a:p>
            <a:pPr lvl="1">
              <a:buClr>
                <a:srgbClr val="3399FF"/>
              </a:buClr>
            </a:pPr>
            <a:r>
              <a:rPr lang="en-US" sz="2400" dirty="0"/>
              <a:t>“Don’t you have any other ideas?”</a:t>
            </a:r>
          </a:p>
          <a:p>
            <a:endParaRPr lang="en-US" sz="2000"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2625" y="447675"/>
            <a:ext cx="7627938" cy="912813"/>
          </a:xfrm>
        </p:spPr>
        <p:txBody>
          <a:bodyPr>
            <a:normAutofit fontScale="90000"/>
          </a:bodyPr>
          <a:lstStyle/>
          <a:p>
            <a:r>
              <a:rPr lang="en-US" dirty="0" err="1"/>
              <a:t>Microskill</a:t>
            </a:r>
            <a:r>
              <a:rPr lang="en-US" dirty="0"/>
              <a:t> 3: </a:t>
            </a:r>
            <a:br>
              <a:rPr lang="en-US" dirty="0"/>
            </a:br>
            <a:r>
              <a:rPr lang="en-US" dirty="0"/>
              <a:t>Teach General Principles </a:t>
            </a:r>
          </a:p>
        </p:txBody>
      </p:sp>
      <p:sp>
        <p:nvSpPr>
          <p:cNvPr id="84995" name="Rectangle 3"/>
          <p:cNvSpPr>
            <a:spLocks noGrp="1" noChangeArrowheads="1"/>
          </p:cNvSpPr>
          <p:nvPr>
            <p:ph type="body" sz="half" idx="1"/>
          </p:nvPr>
        </p:nvSpPr>
        <p:spPr>
          <a:xfrm>
            <a:off x="536575" y="2100263"/>
            <a:ext cx="4197350" cy="2857500"/>
          </a:xfrm>
        </p:spPr>
        <p:txBody>
          <a:bodyPr>
            <a:normAutofit lnSpcReduction="10000"/>
          </a:bodyPr>
          <a:lstStyle/>
          <a:p>
            <a:r>
              <a:rPr lang="en-US" sz="2000" dirty="0"/>
              <a:t>Keep it to 1-3 general rules at most.</a:t>
            </a:r>
            <a:br>
              <a:rPr lang="en-US" sz="2000" dirty="0"/>
            </a:br>
            <a:endParaRPr lang="en-US" sz="2000" dirty="0"/>
          </a:p>
          <a:p>
            <a:r>
              <a:rPr lang="en-US" sz="2000" dirty="0"/>
              <a:t>Keep information general, avoiding anecdotes and idiosyncratic preferences</a:t>
            </a:r>
            <a:br>
              <a:rPr lang="en-US" sz="2000" dirty="0"/>
            </a:br>
            <a:endParaRPr lang="en-US" sz="2000" dirty="0"/>
          </a:p>
          <a:p>
            <a:r>
              <a:rPr lang="en-US" sz="2000" dirty="0"/>
              <a:t>The teacher can skip this step when appropriate.</a:t>
            </a:r>
          </a:p>
        </p:txBody>
      </p:sp>
      <p:sp>
        <p:nvSpPr>
          <p:cNvPr id="84998" name="Text Box 6"/>
          <p:cNvSpPr txBox="1">
            <a:spLocks noChangeArrowheads="1"/>
          </p:cNvSpPr>
          <p:nvPr/>
        </p:nvSpPr>
        <p:spPr bwMode="auto">
          <a:xfrm>
            <a:off x="6019800" y="1981200"/>
            <a:ext cx="2895600" cy="4524315"/>
          </a:xfrm>
          <a:prstGeom prst="rect">
            <a:avLst/>
          </a:prstGeom>
          <a:noFill/>
          <a:ln w="9525">
            <a:noFill/>
            <a:miter lim="800000"/>
            <a:headEnd/>
            <a:tailEnd/>
          </a:ln>
          <a:effectLst/>
        </p:spPr>
        <p:txBody>
          <a:bodyPr wrap="square">
            <a:spAutoFit/>
          </a:bodyPr>
          <a:lstStyle/>
          <a:p>
            <a:pPr eaLnBrk="1" hangingPunct="1"/>
            <a:r>
              <a:rPr lang="en-US" b="1" dirty="0">
                <a:solidFill>
                  <a:schemeClr val="tx2"/>
                </a:solidFill>
                <a:latin typeface="Times New Roman" pitchFamily="18" charset="0"/>
              </a:rPr>
              <a:t>Preceptor:</a:t>
            </a:r>
            <a:r>
              <a:rPr lang="en-US" dirty="0">
                <a:solidFill>
                  <a:schemeClr val="tx2"/>
                </a:solidFill>
                <a:latin typeface="Times New Roman" pitchFamily="18" charset="0"/>
              </a:rPr>
              <a:t> </a:t>
            </a:r>
          </a:p>
          <a:p>
            <a:pPr lvl="1" eaLnBrk="1" hangingPunct="1"/>
            <a:r>
              <a:rPr lang="en-US" dirty="0">
                <a:latin typeface="Times New Roman" pitchFamily="18" charset="0"/>
              </a:rPr>
              <a:t>“The UTI is a logical possibility but we don’t have adequate information to confirm the diagnosis. We need a more complete physical examination -- particularly of the lower abdomen and external genitalia. We also need a sexual history. Has she suddenly become sexually active?”</a:t>
            </a:r>
          </a:p>
          <a:p>
            <a:pPr eaLnBrk="1" hangingPunct="1">
              <a:spcBef>
                <a:spcPct val="50000"/>
              </a:spcBef>
            </a:pPr>
            <a:endParaRPr lang="en-US" sz="2400" dirty="0">
              <a:latin typeface="Times New Roman" pitchFamily="18"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57200" y="277813"/>
            <a:ext cx="8229600" cy="687387"/>
          </a:xfrm>
        </p:spPr>
        <p:txBody>
          <a:bodyPr>
            <a:normAutofit fontScale="90000"/>
          </a:bodyPr>
          <a:lstStyle/>
          <a:p>
            <a:r>
              <a:rPr lang="en-US"/>
              <a:t>Microskill 3:Examples</a:t>
            </a:r>
          </a:p>
        </p:txBody>
      </p:sp>
      <p:sp>
        <p:nvSpPr>
          <p:cNvPr id="87043" name="Rectangle 3"/>
          <p:cNvSpPr>
            <a:spLocks noGrp="1" noChangeArrowheads="1"/>
          </p:cNvSpPr>
          <p:nvPr>
            <p:ph type="body" sz="half" idx="1"/>
          </p:nvPr>
        </p:nvSpPr>
        <p:spPr>
          <a:xfrm>
            <a:off x="457200" y="1600200"/>
            <a:ext cx="4600575" cy="3524250"/>
          </a:xfrm>
        </p:spPr>
        <p:txBody>
          <a:bodyPr>
            <a:normAutofit fontScale="92500"/>
          </a:bodyPr>
          <a:lstStyle/>
          <a:p>
            <a:r>
              <a:rPr lang="en-US" sz="2000"/>
              <a:t>Examples</a:t>
            </a:r>
          </a:p>
          <a:p>
            <a:pPr lvl="1">
              <a:buClr>
                <a:srgbClr val="3399FF"/>
              </a:buClr>
            </a:pPr>
            <a:r>
              <a:rPr lang="en-US" sz="2400"/>
              <a:t>“Typically there are two main treatment options.”</a:t>
            </a:r>
          </a:p>
          <a:p>
            <a:pPr lvl="1">
              <a:buClr>
                <a:srgbClr val="3399FF"/>
              </a:buClr>
            </a:pPr>
            <a:r>
              <a:rPr lang="en-US" sz="2400"/>
              <a:t>“Important factors to consider</a:t>
            </a:r>
            <a:br>
              <a:rPr lang="en-US" sz="2400"/>
            </a:br>
            <a:r>
              <a:rPr lang="en-US" sz="2400"/>
              <a:t> are . . .”</a:t>
            </a:r>
          </a:p>
          <a:p>
            <a:pPr>
              <a:buFont typeface="Wingdings" pitchFamily="2" charset="2"/>
              <a:buNone/>
            </a:pPr>
            <a:endParaRPr lang="en-US" sz="2000"/>
          </a:p>
          <a:p>
            <a:r>
              <a:rPr lang="en-US" sz="2000"/>
              <a:t>Not</a:t>
            </a:r>
          </a:p>
          <a:p>
            <a:pPr lvl="1">
              <a:buClr>
                <a:srgbClr val="3399FF"/>
              </a:buClr>
            </a:pPr>
            <a:r>
              <a:rPr lang="en-US" sz="2400"/>
              <a:t>“I’ve always done it that way.”</a:t>
            </a:r>
          </a:p>
          <a:p>
            <a:pPr lvl="1">
              <a:buClr>
                <a:srgbClr val="3399FF"/>
              </a:buClr>
            </a:pPr>
            <a:r>
              <a:rPr lang="en-US" sz="2400"/>
              <a:t>“This patient needs Lasix.”</a:t>
            </a:r>
          </a:p>
          <a:p>
            <a:pPr>
              <a:buFont typeface="Wingdings" pitchFamily="2" charset="2"/>
              <a:buNone/>
            </a:pPr>
            <a:endParaRPr lang="en-US" sz="2000"/>
          </a:p>
          <a:p>
            <a:pPr>
              <a:buFont typeface="Wingdings" pitchFamily="2" charset="2"/>
              <a:buNone/>
            </a:pPr>
            <a:endParaRPr lang="en-US" sz="280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304800" y="533400"/>
            <a:ext cx="8458200" cy="1143000"/>
          </a:xfrm>
        </p:spPr>
        <p:txBody>
          <a:bodyPr>
            <a:normAutofit fontScale="90000"/>
          </a:bodyPr>
          <a:lstStyle/>
          <a:p>
            <a:r>
              <a:rPr lang="en-US"/>
              <a:t>Microskill 4: </a:t>
            </a:r>
            <a:br>
              <a:rPr lang="en-US"/>
            </a:br>
            <a:r>
              <a:rPr lang="en-US"/>
              <a:t>Reinforce What Was Done Right</a:t>
            </a:r>
          </a:p>
        </p:txBody>
      </p:sp>
      <p:sp>
        <p:nvSpPr>
          <p:cNvPr id="89091" name="Rectangle 3"/>
          <p:cNvSpPr>
            <a:spLocks noGrp="1" noChangeArrowheads="1"/>
          </p:cNvSpPr>
          <p:nvPr>
            <p:ph type="body" sz="half" idx="1"/>
          </p:nvPr>
        </p:nvSpPr>
        <p:spPr>
          <a:xfrm>
            <a:off x="658813" y="2185988"/>
            <a:ext cx="3992562" cy="2771775"/>
          </a:xfrm>
        </p:spPr>
        <p:txBody>
          <a:bodyPr>
            <a:normAutofit lnSpcReduction="10000"/>
          </a:bodyPr>
          <a:lstStyle/>
          <a:p>
            <a:r>
              <a:rPr lang="en-US" sz="2000"/>
              <a:t>Competencies must be repeatedly rewarded and reinforced.</a:t>
            </a:r>
          </a:p>
          <a:p>
            <a:pPr>
              <a:buFont typeface="Wingdings" pitchFamily="2" charset="2"/>
              <a:buNone/>
            </a:pPr>
            <a:endParaRPr lang="en-US" sz="2000"/>
          </a:p>
          <a:p>
            <a:r>
              <a:rPr lang="en-US" sz="2000"/>
              <a:t>Build upon the learner’s professional self-esteem.</a:t>
            </a:r>
          </a:p>
          <a:p>
            <a:endParaRPr lang="en-US" sz="2000"/>
          </a:p>
          <a:p>
            <a:r>
              <a:rPr lang="en-US" sz="2000"/>
              <a:t>Focus on specific behaviors.</a:t>
            </a:r>
          </a:p>
          <a:p>
            <a:endParaRPr lang="en-US" sz="2000"/>
          </a:p>
        </p:txBody>
      </p:sp>
      <p:sp>
        <p:nvSpPr>
          <p:cNvPr id="89094" name="Text Box 6"/>
          <p:cNvSpPr txBox="1">
            <a:spLocks noChangeArrowheads="1"/>
          </p:cNvSpPr>
          <p:nvPr/>
        </p:nvSpPr>
        <p:spPr bwMode="auto">
          <a:xfrm>
            <a:off x="5486400" y="2895600"/>
            <a:ext cx="3048000" cy="3935413"/>
          </a:xfrm>
          <a:prstGeom prst="rect">
            <a:avLst/>
          </a:prstGeom>
          <a:noFill/>
          <a:ln w="9525">
            <a:noFill/>
            <a:miter lim="800000"/>
            <a:headEnd/>
            <a:tailEnd/>
          </a:ln>
          <a:effectLst/>
        </p:spPr>
        <p:txBody>
          <a:bodyPr>
            <a:spAutoFit/>
          </a:bodyPr>
          <a:lstStyle/>
          <a:p>
            <a:pPr eaLnBrk="1" hangingPunct="1"/>
            <a:r>
              <a:rPr lang="en-US" b="1">
                <a:solidFill>
                  <a:schemeClr val="tx2"/>
                </a:solidFill>
                <a:latin typeface="Times New Roman" pitchFamily="18" charset="0"/>
              </a:rPr>
              <a:t>Preceptor:</a:t>
            </a:r>
          </a:p>
          <a:p>
            <a:pPr eaLnBrk="1" hangingPunct="1"/>
            <a:r>
              <a:rPr lang="en-US">
                <a:latin typeface="Times New Roman" pitchFamily="18" charset="0"/>
              </a:rPr>
              <a:t>"You identified the most probable concern in this case but you need to complete the physical exam and get a sexual history. Without more information, we can’t be sure of what we have. Do you want me to model how to take a sexual history and do a pelvic examination or would you like me to observe you do them?”</a:t>
            </a:r>
          </a:p>
          <a:p>
            <a:pPr eaLnBrk="1" hangingPunct="1">
              <a:spcBef>
                <a:spcPct val="50000"/>
              </a:spcBef>
            </a:pPr>
            <a:endParaRPr lang="en-US" sz="2400">
              <a:latin typeface="Times New Roman" pitchFamily="18"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77813"/>
            <a:ext cx="8229600" cy="763587"/>
          </a:xfrm>
        </p:spPr>
        <p:txBody>
          <a:bodyPr>
            <a:normAutofit fontScale="90000"/>
          </a:bodyPr>
          <a:lstStyle/>
          <a:p>
            <a:r>
              <a:rPr lang="en-US"/>
              <a:t>Microskills 4: Examples</a:t>
            </a:r>
          </a:p>
        </p:txBody>
      </p:sp>
      <p:sp>
        <p:nvSpPr>
          <p:cNvPr id="91139" name="Rectangle 3"/>
          <p:cNvSpPr>
            <a:spLocks noGrp="1" noChangeArrowheads="1"/>
          </p:cNvSpPr>
          <p:nvPr>
            <p:ph type="body" sz="half" idx="1"/>
          </p:nvPr>
        </p:nvSpPr>
        <p:spPr>
          <a:xfrm>
            <a:off x="533400" y="1828800"/>
            <a:ext cx="7391400" cy="3995738"/>
          </a:xfrm>
        </p:spPr>
        <p:txBody>
          <a:bodyPr>
            <a:normAutofit fontScale="92500"/>
          </a:bodyPr>
          <a:lstStyle/>
          <a:p>
            <a:r>
              <a:rPr lang="en-US" sz="2000"/>
              <a:t>Examples</a:t>
            </a:r>
          </a:p>
          <a:p>
            <a:pPr lvl="1">
              <a:buClr>
                <a:srgbClr val="3399FF"/>
              </a:buClr>
            </a:pPr>
            <a:r>
              <a:rPr lang="en-US" sz="2400"/>
              <a:t>“You did a really good job of prioritizing that patient’s long list of problems at today’s visit.”</a:t>
            </a:r>
          </a:p>
          <a:p>
            <a:pPr lvl="1">
              <a:buClr>
                <a:srgbClr val="3399FF"/>
              </a:buClr>
            </a:pPr>
            <a:r>
              <a:rPr lang="en-US" sz="2400"/>
              <a:t>You were conscious of the patient’s financial situation and cost in selecting the most appropriate </a:t>
            </a:r>
            <a:br>
              <a:rPr lang="en-US" sz="2400"/>
            </a:br>
            <a:r>
              <a:rPr lang="en-US" sz="2400"/>
              <a:t>antibiotic.  This will help the </a:t>
            </a:r>
            <a:br>
              <a:rPr lang="en-US" sz="2400"/>
            </a:br>
            <a:r>
              <a:rPr lang="en-US" sz="2400"/>
              <a:t>patient be compliant with </a:t>
            </a:r>
            <a:br>
              <a:rPr lang="en-US" sz="2400"/>
            </a:br>
            <a:r>
              <a:rPr lang="en-US" sz="2400"/>
              <a:t>medication.</a:t>
            </a:r>
            <a:br>
              <a:rPr lang="en-US" sz="2400"/>
            </a:br>
            <a:endParaRPr lang="en-US" sz="1800"/>
          </a:p>
          <a:p>
            <a:r>
              <a:rPr lang="en-US" sz="2000"/>
              <a:t>Not</a:t>
            </a:r>
          </a:p>
          <a:p>
            <a:pPr lvl="1">
              <a:buClr>
                <a:srgbClr val="3399FF"/>
              </a:buClr>
            </a:pPr>
            <a:r>
              <a:rPr lang="en-US" sz="2400"/>
              <a:t>“Good job!”</a:t>
            </a:r>
          </a:p>
          <a:p>
            <a:endParaRPr lang="en-US" sz="20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57200" y="277813"/>
            <a:ext cx="8229600" cy="609600"/>
          </a:xfrm>
        </p:spPr>
        <p:txBody>
          <a:bodyPr>
            <a:normAutofit fontScale="90000"/>
          </a:bodyPr>
          <a:lstStyle/>
          <a:p>
            <a:r>
              <a:rPr lang="en-US"/>
              <a:t>Microskill 5: Correct Mistakes</a:t>
            </a:r>
          </a:p>
        </p:txBody>
      </p:sp>
      <p:sp>
        <p:nvSpPr>
          <p:cNvPr id="93187" name="Rectangle 3"/>
          <p:cNvSpPr>
            <a:spLocks noGrp="1" noChangeArrowheads="1"/>
          </p:cNvSpPr>
          <p:nvPr>
            <p:ph type="body" sz="half" idx="1"/>
          </p:nvPr>
        </p:nvSpPr>
        <p:spPr>
          <a:xfrm>
            <a:off x="617538" y="2020888"/>
            <a:ext cx="4194175" cy="3186112"/>
          </a:xfrm>
        </p:spPr>
        <p:txBody>
          <a:bodyPr/>
          <a:lstStyle/>
          <a:p>
            <a:pPr>
              <a:lnSpc>
                <a:spcPct val="80000"/>
              </a:lnSpc>
            </a:pPr>
            <a:r>
              <a:rPr lang="en-US" sz="2400"/>
              <a:t>An appropriate time and place must be chosen.</a:t>
            </a:r>
            <a:br>
              <a:rPr lang="en-US" sz="2400"/>
            </a:br>
            <a:endParaRPr lang="en-US" sz="2400"/>
          </a:p>
          <a:p>
            <a:pPr>
              <a:lnSpc>
                <a:spcPct val="80000"/>
              </a:lnSpc>
            </a:pPr>
            <a:r>
              <a:rPr lang="en-US" sz="2400"/>
              <a:t>Ask the learner to critique their own performance first.</a:t>
            </a:r>
            <a:br>
              <a:rPr lang="en-US" sz="2400"/>
            </a:br>
            <a:endParaRPr lang="en-US" sz="2400"/>
          </a:p>
          <a:p>
            <a:pPr>
              <a:lnSpc>
                <a:spcPct val="80000"/>
              </a:lnSpc>
            </a:pPr>
            <a:r>
              <a:rPr lang="en-US" sz="2400"/>
              <a:t>Focus on how to correct the problem or avoid it in the future.</a:t>
            </a:r>
            <a:endParaRPr lang="en-US" sz="280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33</TotalTime>
  <Words>658</Words>
  <Application>Microsoft Office PowerPoint</Application>
  <PresentationFormat>On-screen Show (4:3)</PresentationFormat>
  <Paragraphs>91</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Technic</vt:lpstr>
      <vt:lpstr>Six Microskills for  Clinical Teaching </vt:lpstr>
      <vt:lpstr>Microskill 1: Get a Commitment</vt:lpstr>
      <vt:lpstr>Microskill 2:  Probe for Supporting Evidence</vt:lpstr>
      <vt:lpstr>Microskill 2: Sample Questions</vt:lpstr>
      <vt:lpstr>Microskill 3:  Teach General Principles </vt:lpstr>
      <vt:lpstr>Microskill 3:Examples</vt:lpstr>
      <vt:lpstr>Microskill 4:  Reinforce What Was Done Right</vt:lpstr>
      <vt:lpstr>Microskills 4: Examples</vt:lpstr>
      <vt:lpstr>Microskill 5: Correct Mistakes</vt:lpstr>
      <vt:lpstr>Microskills 5: Examples</vt:lpstr>
      <vt:lpstr>Microskill 6:  Identify Next Learning Steps</vt:lpstr>
      <vt:lpstr>Microskill 6: Examples</vt:lpstr>
      <vt:lpstr>Frontier School of Midwifery and Family Nursing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aggie</dc:creator>
  <cp:lastModifiedBy>aggie</cp:lastModifiedBy>
  <cp:revision>5</cp:revision>
  <dcterms:created xsi:type="dcterms:W3CDTF">2011-03-10T14:41:18Z</dcterms:created>
  <dcterms:modified xsi:type="dcterms:W3CDTF">2011-03-10T19:50:43Z</dcterms:modified>
</cp:coreProperties>
</file>