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8" r:id="rId3"/>
    <p:sldId id="257" r:id="rId4"/>
    <p:sldId id="286" r:id="rId5"/>
    <p:sldId id="285" r:id="rId6"/>
    <p:sldId id="268" r:id="rId7"/>
    <p:sldId id="270" r:id="rId8"/>
    <p:sldId id="279" r:id="rId9"/>
    <p:sldId id="271" r:id="rId10"/>
    <p:sldId id="272" r:id="rId11"/>
    <p:sldId id="273" r:id="rId12"/>
    <p:sldId id="277" r:id="rId13"/>
    <p:sldId id="274" r:id="rId14"/>
    <p:sldId id="275" r:id="rId15"/>
    <p:sldId id="276" r:id="rId16"/>
    <p:sldId id="283" r:id="rId17"/>
    <p:sldId id="288" r:id="rId18"/>
    <p:sldId id="282" r:id="rId19"/>
    <p:sldId id="281" r:id="rId20"/>
    <p:sldId id="267" r:id="rId21"/>
    <p:sldId id="289" r:id="rId22"/>
    <p:sldId id="29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123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9" d="100"/>
        <a:sy n="119" d="100"/>
      </p:scale>
      <p:origin x="0" y="65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5FEBB5-459E-4A65-BCA6-00E924791021}" type="datetimeFigureOut">
              <a:rPr lang="en-US" smtClean="0"/>
              <a:t>6/5/2013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91879C-955E-4281-931E-83F0C239B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900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1879C-955E-4281-931E-83F0C239BB1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528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1879C-955E-4281-931E-83F0C239BB1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9035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1879C-955E-4281-931E-83F0C239BB1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8559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1879C-955E-4281-931E-83F0C239BB1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5316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Number</a:t>
            </a:r>
            <a:r>
              <a:rPr lang="en-US" baseline="0" dirty="0" smtClean="0"/>
              <a:t> of qualified CNM applicants far out numbers available positions d/t limited preceptors. </a:t>
            </a:r>
          </a:p>
          <a:p>
            <a:r>
              <a:rPr lang="en-US" dirty="0" smtClean="0"/>
              <a:t>Universal liability standards</a:t>
            </a:r>
            <a:r>
              <a:rPr lang="en-US" baseline="0" dirty="0" smtClean="0"/>
              <a:t> facilitating placement.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1879C-955E-4281-931E-83F0C239BB1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1396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Any preceptor in the last 2 years please raise</a:t>
            </a:r>
            <a:r>
              <a:rPr lang="en-US" baseline="0" dirty="0" smtClean="0"/>
              <a:t> your hand (applause).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1879C-955E-4281-931E-83F0C239BB1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1794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Match location, experience</a:t>
            </a:r>
            <a:r>
              <a:rPr lang="en-US" baseline="0" dirty="0" smtClean="0"/>
              <a:t> (level), interests, goals.  Minimal fee for non-member student, included in ACNM student fee. 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1879C-955E-4281-931E-83F0C239BB1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1890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1879C-955E-4281-931E-83F0C239BB1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193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1879C-955E-4281-931E-83F0C239BB1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1499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1879C-955E-4281-931E-83F0C239BB1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0921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1879C-955E-4281-931E-83F0C239BB1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7354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1879C-955E-4281-931E-83F0C239BB1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5788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1879C-955E-4281-931E-83F0C239BB1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0122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1879C-955E-4281-931E-83F0C239BB1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1308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1879C-955E-4281-931E-83F0C239BB1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1752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1879C-955E-4281-931E-83F0C239BB1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5204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1879C-955E-4281-931E-83F0C239BB1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1907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1879C-955E-4281-931E-83F0C239BB1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9986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1879C-955E-4281-931E-83F0C239BB1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2573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1879C-955E-4281-931E-83F0C239BB1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643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6/5/2013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6/5/2013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5800" y="2819400"/>
            <a:ext cx="7772400" cy="1752600"/>
          </a:xfrm>
        </p:spPr>
        <p:txBody>
          <a:bodyPr/>
          <a:lstStyle/>
          <a:p>
            <a:r>
              <a:rPr lang="en-US" smtClean="0"/>
              <a:t>June 2, </a:t>
            </a:r>
            <a:r>
              <a:rPr lang="en-US" dirty="0"/>
              <a:t>2013</a:t>
            </a:r>
          </a:p>
          <a:p>
            <a:r>
              <a:rPr lang="en-US" dirty="0" smtClean="0"/>
              <a:t>ACNM National meeting</a:t>
            </a:r>
          </a:p>
          <a:p>
            <a:r>
              <a:rPr lang="en-US" dirty="0" smtClean="0"/>
              <a:t>Nashville, TN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700" dirty="0" smtClean="0">
                <a:solidFill>
                  <a:schemeClr val="bg2">
                    <a:lumMod val="50000"/>
                  </a:schemeClr>
                </a:solidFill>
              </a:rPr>
              <a:t>Midwifery Student Report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2700" dirty="0" smtClean="0">
                <a:solidFill>
                  <a:schemeClr val="bg2">
                    <a:lumMod val="50000"/>
                  </a:schemeClr>
                </a:solidFill>
              </a:rPr>
              <a:t>from the Liaisons to Student Issues Section 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2579" y="3854199"/>
            <a:ext cx="3797207" cy="2369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32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chemeClr val="accent1"/>
                </a:solidFill>
              </a:rPr>
              <a:t/>
            </a:r>
            <a:br>
              <a:rPr lang="en-US" sz="3600" dirty="0" smtClean="0">
                <a:solidFill>
                  <a:schemeClr val="accent1"/>
                </a:solidFill>
              </a:rPr>
            </a:br>
            <a:r>
              <a:rPr lang="en-US" sz="3600" dirty="0">
                <a:solidFill>
                  <a:schemeClr val="accent1"/>
                </a:solidFill>
              </a:rPr>
              <a:t/>
            </a:r>
            <a:br>
              <a:rPr lang="en-US" sz="3600" dirty="0">
                <a:solidFill>
                  <a:schemeClr val="accent1"/>
                </a:solidFill>
              </a:rPr>
            </a:br>
            <a:r>
              <a:rPr lang="en-US" sz="3600" dirty="0" smtClean="0">
                <a:solidFill>
                  <a:schemeClr val="accent1"/>
                </a:solidFill>
              </a:rPr>
              <a:t/>
            </a:r>
            <a:br>
              <a:rPr lang="en-US" sz="3600" dirty="0" smtClean="0">
                <a:solidFill>
                  <a:schemeClr val="accent1"/>
                </a:solidFill>
              </a:rPr>
            </a:br>
            <a:r>
              <a:rPr lang="en-US" sz="3600" dirty="0">
                <a:solidFill>
                  <a:schemeClr val="accent1"/>
                </a:solidFill>
              </a:rPr>
              <a:t/>
            </a:r>
            <a:br>
              <a:rPr lang="en-US" sz="3600" dirty="0">
                <a:solidFill>
                  <a:schemeClr val="accent1"/>
                </a:solidFill>
              </a:rPr>
            </a:br>
            <a:r>
              <a:rPr lang="en-US" sz="3600" dirty="0" smtClean="0">
                <a:solidFill>
                  <a:schemeClr val="accent1"/>
                </a:solidFill>
              </a:rPr>
              <a:t/>
            </a:r>
            <a:br>
              <a:rPr lang="en-US" sz="3600" dirty="0" smtClean="0">
                <a:solidFill>
                  <a:schemeClr val="accent1"/>
                </a:solidFill>
              </a:rPr>
            </a:br>
            <a:r>
              <a:rPr lang="en-US" sz="3600" dirty="0" smtClean="0">
                <a:solidFill>
                  <a:schemeClr val="accent1"/>
                </a:solidFill>
              </a:rPr>
              <a:t>What </a:t>
            </a:r>
            <a:r>
              <a:rPr lang="en-US" sz="3600" dirty="0">
                <a:solidFill>
                  <a:schemeClr val="accent1"/>
                </a:solidFill>
              </a:rPr>
              <a:t>has been done so far</a:t>
            </a:r>
            <a:r>
              <a:rPr lang="en-US" sz="3600" dirty="0" smtClean="0">
                <a:solidFill>
                  <a:schemeClr val="accent1"/>
                </a:solidFill>
              </a:rPr>
              <a:t>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1752" y="1333464"/>
            <a:ext cx="8706061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600" b="1" dirty="0" smtClean="0">
                <a:solidFill>
                  <a:schemeClr val="bg2">
                    <a:lumMod val="50000"/>
                  </a:schemeClr>
                </a:solidFill>
              </a:rPr>
              <a:t>ACNM </a:t>
            </a:r>
            <a:r>
              <a:rPr lang="en-US" sz="2600" b="1" dirty="0">
                <a:solidFill>
                  <a:schemeClr val="bg2">
                    <a:lumMod val="50000"/>
                  </a:schemeClr>
                </a:solidFill>
              </a:rPr>
              <a:t>Residency Task Force 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600" dirty="0">
                <a:solidFill>
                  <a:schemeClr val="bg2">
                    <a:lumMod val="50000"/>
                  </a:schemeClr>
                </a:solidFill>
              </a:rPr>
              <a:t>E</a:t>
            </a:r>
            <a:r>
              <a:rPr lang="en-US" sz="2600" dirty="0" smtClean="0">
                <a:solidFill>
                  <a:schemeClr val="bg2">
                    <a:lumMod val="50000"/>
                  </a:schemeClr>
                </a:solidFill>
              </a:rPr>
              <a:t>stablished </a:t>
            </a:r>
            <a:r>
              <a:rPr lang="en-US" sz="2600" dirty="0">
                <a:solidFill>
                  <a:schemeClr val="bg2">
                    <a:lumMod val="50000"/>
                  </a:schemeClr>
                </a:solidFill>
              </a:rPr>
              <a:t>2012, currently </a:t>
            </a:r>
            <a:r>
              <a:rPr lang="en-US" sz="2600" dirty="0" smtClean="0">
                <a:solidFill>
                  <a:schemeClr val="bg2">
                    <a:lumMod val="50000"/>
                  </a:schemeClr>
                </a:solidFill>
              </a:rPr>
              <a:t>exploring feasibility</a:t>
            </a:r>
            <a:endParaRPr lang="en-US" sz="2600" dirty="0">
              <a:solidFill>
                <a:schemeClr val="bg2">
                  <a:lumMod val="50000"/>
                </a:schemeClr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600" b="1" dirty="0">
                <a:solidFill>
                  <a:schemeClr val="bg2">
                    <a:lumMod val="50000"/>
                  </a:schemeClr>
                </a:solidFill>
              </a:rPr>
              <a:t>Individual programs 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600" dirty="0">
                <a:solidFill>
                  <a:schemeClr val="bg2">
                    <a:lumMod val="50000"/>
                  </a:schemeClr>
                </a:solidFill>
              </a:rPr>
              <a:t>e.g. Georgetown’s “Professional Aspects” course includes a roadmap into practice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600" b="1" dirty="0">
                <a:solidFill>
                  <a:schemeClr val="bg2">
                    <a:lumMod val="50000"/>
                  </a:schemeClr>
                </a:solidFill>
              </a:rPr>
              <a:t>Midwifejobs.com 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600" dirty="0">
                <a:solidFill>
                  <a:schemeClr val="bg2">
                    <a:lumMod val="50000"/>
                  </a:schemeClr>
                </a:solidFill>
              </a:rPr>
              <a:t>A valuable resource for midwifery students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n-US" sz="2600" dirty="0">
                <a:solidFill>
                  <a:schemeClr val="bg2">
                    <a:lumMod val="50000"/>
                  </a:schemeClr>
                </a:solidFill>
              </a:rPr>
              <a:t>accessible, up to date, and widely </a:t>
            </a:r>
            <a:r>
              <a:rPr lang="en-US" sz="2600" dirty="0" smtClean="0">
                <a:solidFill>
                  <a:schemeClr val="bg2">
                    <a:lumMod val="50000"/>
                  </a:schemeClr>
                </a:solidFill>
              </a:rPr>
              <a:t>used</a:t>
            </a:r>
          </a:p>
          <a:p>
            <a:pPr marL="1371600" lvl="2" indent="-457200">
              <a:buFont typeface="Arial" pitchFamily="34" charset="0"/>
              <a:buChar char="•"/>
            </a:pPr>
            <a:endParaRPr lang="en-US" sz="2600" dirty="0">
              <a:solidFill>
                <a:schemeClr val="bg2">
                  <a:lumMod val="50000"/>
                </a:schemeClr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600" dirty="0">
                <a:solidFill>
                  <a:schemeClr val="bg2">
                    <a:lumMod val="50000"/>
                  </a:schemeClr>
                </a:solidFill>
              </a:rPr>
              <a:t>Students greatly appreciate those practices that are willing to hire new grads and provide mentorship</a:t>
            </a:r>
          </a:p>
        </p:txBody>
      </p:sp>
    </p:spTree>
    <p:extLst>
      <p:ext uri="{BB962C8B-B14F-4D97-AF65-F5344CB8AC3E}">
        <p14:creationId xmlns:p14="http://schemas.microsoft.com/office/powerpoint/2010/main" val="115510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Recommendations</a:t>
            </a:r>
            <a:endParaRPr lang="en-US" b="1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0" y="1420238"/>
            <a:ext cx="9007814" cy="515566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Clr>
                <a:schemeClr val="bg2">
                  <a:lumMod val="50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sz="2100" b="1" dirty="0" smtClean="0">
                <a:solidFill>
                  <a:schemeClr val="accent3">
                    <a:lumMod val="50000"/>
                  </a:schemeClr>
                </a:solidFill>
              </a:rPr>
              <a:t>Certification and Credentialing</a:t>
            </a:r>
          </a:p>
          <a:p>
            <a:pPr lvl="2">
              <a:buClr>
                <a:schemeClr val="bg2">
                  <a:lumMod val="50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sz="2100" dirty="0" smtClean="0">
                <a:solidFill>
                  <a:schemeClr val="accent3">
                    <a:lumMod val="50000"/>
                  </a:schemeClr>
                </a:solidFill>
              </a:rPr>
              <a:t>Begin student preparation for certification and hospital privileging process early in their program</a:t>
            </a:r>
          </a:p>
          <a:p>
            <a:pPr lvl="2">
              <a:buClr>
                <a:schemeClr val="bg2">
                  <a:lumMod val="50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sz="2100" dirty="0" smtClean="0">
                <a:solidFill>
                  <a:schemeClr val="accent3">
                    <a:lumMod val="50000"/>
                  </a:schemeClr>
                </a:solidFill>
              </a:rPr>
              <a:t>Provide an outline of the certification process on the ACNM student webpage</a:t>
            </a:r>
          </a:p>
          <a:p>
            <a:pPr lvl="2">
              <a:buClr>
                <a:schemeClr val="bg2">
                  <a:lumMod val="50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sz="2100" dirty="0" smtClean="0">
                <a:solidFill>
                  <a:schemeClr val="accent3">
                    <a:lumMod val="50000"/>
                  </a:schemeClr>
                </a:solidFill>
              </a:rPr>
              <a:t>Include students in ACNM’s strategic planning to facilitate hospital credentialing</a:t>
            </a:r>
          </a:p>
          <a:p>
            <a:pPr lvl="1">
              <a:buClr>
                <a:schemeClr val="bg2">
                  <a:lumMod val="50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sz="2100" b="1" dirty="0">
                <a:solidFill>
                  <a:schemeClr val="accent3">
                    <a:lumMod val="50000"/>
                  </a:schemeClr>
                </a:solidFill>
              </a:rPr>
              <a:t>Continue the ACNM </a:t>
            </a:r>
            <a:r>
              <a:rPr lang="en-US" sz="2100" b="1" dirty="0" smtClean="0">
                <a:solidFill>
                  <a:schemeClr val="accent3">
                    <a:lumMod val="50000"/>
                  </a:schemeClr>
                </a:solidFill>
              </a:rPr>
              <a:t>Residency/Internship </a:t>
            </a:r>
            <a:r>
              <a:rPr lang="en-US" sz="2100" b="1" dirty="0">
                <a:solidFill>
                  <a:schemeClr val="accent3">
                    <a:lumMod val="50000"/>
                  </a:schemeClr>
                </a:solidFill>
              </a:rPr>
              <a:t>Task </a:t>
            </a:r>
            <a:r>
              <a:rPr lang="en-US" sz="2100" b="1" dirty="0" smtClean="0">
                <a:solidFill>
                  <a:schemeClr val="accent3">
                    <a:lumMod val="50000"/>
                  </a:schemeClr>
                </a:solidFill>
              </a:rPr>
              <a:t>Force</a:t>
            </a:r>
          </a:p>
          <a:p>
            <a:pPr lvl="2">
              <a:buClr>
                <a:schemeClr val="bg2">
                  <a:lumMod val="50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sz="21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100" dirty="0">
                <a:solidFill>
                  <a:schemeClr val="accent3">
                    <a:lumMod val="50000"/>
                  </a:schemeClr>
                </a:solidFill>
              </a:rPr>
              <a:t>W</a:t>
            </a:r>
            <a:r>
              <a:rPr lang="en-US" sz="2100" dirty="0" smtClean="0">
                <a:solidFill>
                  <a:schemeClr val="accent3">
                    <a:lumMod val="50000"/>
                  </a:schemeClr>
                </a:solidFill>
              </a:rPr>
              <a:t>ork </a:t>
            </a:r>
            <a:r>
              <a:rPr lang="en-US" sz="2100" dirty="0">
                <a:solidFill>
                  <a:schemeClr val="accent3">
                    <a:lumMod val="50000"/>
                  </a:schemeClr>
                </a:solidFill>
              </a:rPr>
              <a:t>toward establishment of </a:t>
            </a:r>
            <a:r>
              <a:rPr lang="en-US" sz="2100" dirty="0" smtClean="0">
                <a:solidFill>
                  <a:schemeClr val="accent3">
                    <a:lumMod val="50000"/>
                  </a:schemeClr>
                </a:solidFill>
              </a:rPr>
              <a:t>residency/internship </a:t>
            </a:r>
            <a:r>
              <a:rPr lang="en-US" sz="2100" dirty="0">
                <a:solidFill>
                  <a:schemeClr val="accent3">
                    <a:lumMod val="50000"/>
                  </a:schemeClr>
                </a:solidFill>
              </a:rPr>
              <a:t>programs for new grads who would like to do a </a:t>
            </a:r>
            <a:r>
              <a:rPr lang="en-US" sz="2100" dirty="0" smtClean="0">
                <a:solidFill>
                  <a:schemeClr val="accent3">
                    <a:lumMod val="50000"/>
                  </a:schemeClr>
                </a:solidFill>
              </a:rPr>
              <a:t>residency/internship</a:t>
            </a:r>
          </a:p>
          <a:p>
            <a:pPr lvl="1">
              <a:buClr>
                <a:schemeClr val="bg2">
                  <a:lumMod val="50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sz="2100" b="1" dirty="0" smtClean="0">
                <a:solidFill>
                  <a:schemeClr val="accent3">
                    <a:lumMod val="50000"/>
                  </a:schemeClr>
                </a:solidFill>
              </a:rPr>
              <a:t>Implement more Annual Meeting workshops or webinars for students</a:t>
            </a:r>
            <a:endParaRPr lang="en-US" sz="21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2">
              <a:buClr>
                <a:schemeClr val="bg2">
                  <a:lumMod val="50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sz="2100" dirty="0">
                <a:solidFill>
                  <a:schemeClr val="accent3">
                    <a:lumMod val="50000"/>
                  </a:schemeClr>
                </a:solidFill>
              </a:rPr>
              <a:t>H</a:t>
            </a:r>
            <a:r>
              <a:rPr lang="en-US" sz="2100" dirty="0" smtClean="0">
                <a:solidFill>
                  <a:schemeClr val="accent3">
                    <a:lumMod val="50000"/>
                  </a:schemeClr>
                </a:solidFill>
              </a:rPr>
              <a:t>elping students create a “roadmap” from graduating to certification to starting a job may include individual program specifics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67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Preceptorship</a:t>
            </a:r>
            <a:endParaRPr lang="en-US" dirty="0"/>
          </a:p>
        </p:txBody>
      </p:sp>
      <p:sp>
        <p:nvSpPr>
          <p:cNvPr id="4" name="Subtitle 1"/>
          <p:cNvSpPr>
            <a:spLocks noGrp="1"/>
          </p:cNvSpPr>
          <p:nvPr>
            <p:ph type="subTitle" idx="1"/>
          </p:nvPr>
        </p:nvSpPr>
        <p:spPr>
          <a:xfrm>
            <a:off x="685800" y="2819399"/>
            <a:ext cx="7772400" cy="3464669"/>
          </a:xfrm>
        </p:spPr>
        <p:txBody>
          <a:bodyPr>
            <a:normAutofit/>
          </a:bodyPr>
          <a:lstStyle/>
          <a:p>
            <a:pPr marL="457200" indent="-457200" algn="l">
              <a:spcBef>
                <a:spcPts val="0"/>
              </a:spcBef>
              <a:buClrTx/>
              <a:buSzTx/>
              <a:buFont typeface="Arial" pitchFamily="34" charset="0"/>
              <a:buChar char="•"/>
            </a:pPr>
            <a:r>
              <a:rPr lang="en-US" sz="3300" cap="none" spc="0" dirty="0" smtClean="0">
                <a:solidFill>
                  <a:schemeClr val="bg1"/>
                </a:solidFill>
              </a:rPr>
              <a:t>Defining the Issue</a:t>
            </a:r>
          </a:p>
          <a:p>
            <a:pPr marL="457200" indent="-457200" algn="l">
              <a:spcBef>
                <a:spcPts val="0"/>
              </a:spcBef>
              <a:buClrTx/>
              <a:buSzTx/>
              <a:buFont typeface="Arial" pitchFamily="34" charset="0"/>
              <a:buChar char="•"/>
            </a:pPr>
            <a:endParaRPr lang="en-US" sz="3300" cap="none" spc="0" dirty="0" smtClean="0">
              <a:solidFill>
                <a:schemeClr val="bg1"/>
              </a:solidFill>
            </a:endParaRPr>
          </a:p>
          <a:p>
            <a:pPr marL="457200" indent="-457200" algn="l">
              <a:spcBef>
                <a:spcPts val="0"/>
              </a:spcBef>
              <a:buClrTx/>
              <a:buSzTx/>
              <a:buFont typeface="Arial" pitchFamily="34" charset="0"/>
              <a:buChar char="•"/>
            </a:pPr>
            <a:r>
              <a:rPr lang="en-US" sz="3300" cap="none" spc="0" dirty="0" smtClean="0">
                <a:solidFill>
                  <a:schemeClr val="bg1"/>
                </a:solidFill>
              </a:rPr>
              <a:t>What has been done so far?</a:t>
            </a:r>
          </a:p>
          <a:p>
            <a:pPr marL="457200" indent="-457200" algn="l">
              <a:spcBef>
                <a:spcPts val="0"/>
              </a:spcBef>
              <a:buClrTx/>
              <a:buSzTx/>
              <a:buFont typeface="Arial" pitchFamily="34" charset="0"/>
              <a:buChar char="•"/>
            </a:pPr>
            <a:endParaRPr lang="en-US" sz="3300" cap="none" spc="0" dirty="0" smtClean="0">
              <a:solidFill>
                <a:schemeClr val="bg1"/>
              </a:solidFill>
            </a:endParaRPr>
          </a:p>
          <a:p>
            <a:pPr marL="457200" indent="-457200" algn="l">
              <a:spcBef>
                <a:spcPts val="0"/>
              </a:spcBef>
              <a:buClrTx/>
              <a:buSzTx/>
              <a:buFont typeface="Arial" pitchFamily="34" charset="0"/>
              <a:buChar char="•"/>
            </a:pPr>
            <a:r>
              <a:rPr lang="en-US" sz="3300" cap="none" spc="0" dirty="0" smtClean="0">
                <a:solidFill>
                  <a:schemeClr val="bg1"/>
                </a:solidFill>
              </a:rPr>
              <a:t>Recommendations</a:t>
            </a:r>
          </a:p>
          <a:p>
            <a:pPr algn="l">
              <a:spcBef>
                <a:spcPts val="0"/>
              </a:spcBef>
              <a:buClrTx/>
              <a:buSzTx/>
            </a:pPr>
            <a:endParaRPr lang="en-US" sz="2600" b="0" cap="none" spc="0" dirty="0">
              <a:solidFill>
                <a:srgbClr val="C5A6E8">
                  <a:lumMod val="50000"/>
                </a:srgbClr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45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301751" y="1439694"/>
            <a:ext cx="8686605" cy="4883285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Availability of preceptors is limiting our numbers, resulting in trends toward negative population growth for our profession. </a:t>
            </a:r>
          </a:p>
          <a:p>
            <a:endParaRPr lang="en-US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Limited accessibility of preceptors &amp; facilities.</a:t>
            </a:r>
          </a:p>
          <a:p>
            <a:endParaRPr lang="en-US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Professional Liability requirements limit where students can practice. </a:t>
            </a:r>
          </a:p>
          <a:p>
            <a:endParaRPr lang="en-US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Competition with medical residents. 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the Issue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06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155643" y="1420238"/>
            <a:ext cx="8832714" cy="4961107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Division of Education developed a handbook for preceptors and database access.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Preceptor workshops at the annual meetings.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Exhibit booth with resources for current preceptors.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Preceptor recognition awards. 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Funding continues to be addressed through legislative channels. 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We appreciate all of the preceptors that are here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!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been done already…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98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136187" y="1361872"/>
            <a:ext cx="8852170" cy="5330758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Identify a day to “push for preceptors”</a:t>
            </a:r>
          </a:p>
          <a:p>
            <a:pPr lvl="1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mails sent to all certified CNMs/CMs. </a:t>
            </a:r>
          </a:p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“Match” link on ACNM website </a:t>
            </a:r>
          </a:p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Include checkbox prompt for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preceptorship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on AMCB certification renewal </a:t>
            </a:r>
          </a:p>
          <a:p>
            <a:pPr lvl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ACNM contacts interested preceptors &amp; add to the preceptor database </a:t>
            </a:r>
          </a:p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Preceptor Incentives </a:t>
            </a:r>
          </a:p>
          <a:p>
            <a:pPr lvl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REWARD THEM AND THEY WILL COME!</a:t>
            </a:r>
          </a:p>
          <a:p>
            <a:pPr lvl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Discount for ACNM membership &amp; conference fees. </a:t>
            </a:r>
          </a:p>
          <a:p>
            <a:pPr lvl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Access to university library system.</a:t>
            </a:r>
          </a:p>
          <a:p>
            <a:pPr lvl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Increased awareness of CE credit for preceptors from AMCB.  </a:t>
            </a:r>
          </a:p>
          <a:p>
            <a:pPr lvl="1"/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Recommendations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20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Student CMs</a:t>
            </a:r>
            <a:endParaRPr lang="en-US" dirty="0"/>
          </a:p>
        </p:txBody>
      </p:sp>
      <p:sp>
        <p:nvSpPr>
          <p:cNvPr id="6" name="Subtitle 1"/>
          <p:cNvSpPr>
            <a:spLocks noGrp="1"/>
          </p:cNvSpPr>
          <p:nvPr>
            <p:ph type="subTitle" idx="1"/>
          </p:nvPr>
        </p:nvSpPr>
        <p:spPr>
          <a:xfrm>
            <a:off x="685800" y="2819399"/>
            <a:ext cx="7772400" cy="3464669"/>
          </a:xfrm>
        </p:spPr>
        <p:txBody>
          <a:bodyPr>
            <a:normAutofit/>
          </a:bodyPr>
          <a:lstStyle/>
          <a:p>
            <a:pPr marL="457200" indent="-457200" algn="l">
              <a:spcBef>
                <a:spcPts val="0"/>
              </a:spcBef>
              <a:buClrTx/>
              <a:buSzTx/>
              <a:buFont typeface="Arial" pitchFamily="34" charset="0"/>
              <a:buChar char="•"/>
            </a:pPr>
            <a:r>
              <a:rPr lang="en-US" sz="3300" cap="none" spc="0" dirty="0" smtClean="0">
                <a:solidFill>
                  <a:schemeClr val="bg1"/>
                </a:solidFill>
              </a:rPr>
              <a:t>Defining the Issue</a:t>
            </a:r>
          </a:p>
          <a:p>
            <a:pPr marL="457200" indent="-457200" algn="l">
              <a:spcBef>
                <a:spcPts val="0"/>
              </a:spcBef>
              <a:buClrTx/>
              <a:buSzTx/>
              <a:buFont typeface="Arial" pitchFamily="34" charset="0"/>
              <a:buChar char="•"/>
            </a:pPr>
            <a:endParaRPr lang="en-US" sz="3300" cap="none" spc="0" dirty="0" smtClean="0">
              <a:solidFill>
                <a:schemeClr val="bg1"/>
              </a:solidFill>
            </a:endParaRPr>
          </a:p>
          <a:p>
            <a:pPr marL="457200" indent="-457200" algn="l">
              <a:spcBef>
                <a:spcPts val="0"/>
              </a:spcBef>
              <a:buClrTx/>
              <a:buSzTx/>
              <a:buFont typeface="Arial" pitchFamily="34" charset="0"/>
              <a:buChar char="•"/>
            </a:pPr>
            <a:r>
              <a:rPr lang="en-US" sz="3300" cap="none" spc="0" dirty="0" smtClean="0">
                <a:solidFill>
                  <a:schemeClr val="bg1"/>
                </a:solidFill>
              </a:rPr>
              <a:t>What has been done so far?</a:t>
            </a:r>
          </a:p>
          <a:p>
            <a:pPr marL="457200" indent="-457200" algn="l">
              <a:spcBef>
                <a:spcPts val="0"/>
              </a:spcBef>
              <a:buClrTx/>
              <a:buSzTx/>
              <a:buFont typeface="Arial" pitchFamily="34" charset="0"/>
              <a:buChar char="•"/>
            </a:pPr>
            <a:endParaRPr lang="en-US" sz="3300" cap="none" spc="0" dirty="0" smtClean="0">
              <a:solidFill>
                <a:schemeClr val="bg1"/>
              </a:solidFill>
            </a:endParaRPr>
          </a:p>
          <a:p>
            <a:pPr marL="457200" indent="-457200" algn="l">
              <a:spcBef>
                <a:spcPts val="0"/>
              </a:spcBef>
              <a:buClrTx/>
              <a:buSzTx/>
              <a:buFont typeface="Arial" pitchFamily="34" charset="0"/>
              <a:buChar char="•"/>
            </a:pPr>
            <a:r>
              <a:rPr lang="en-US" sz="3300" cap="none" spc="0" dirty="0" smtClean="0">
                <a:solidFill>
                  <a:schemeClr val="bg1"/>
                </a:solidFill>
              </a:rPr>
              <a:t>Recommendations</a:t>
            </a:r>
          </a:p>
          <a:p>
            <a:pPr algn="l">
              <a:spcBef>
                <a:spcPts val="0"/>
              </a:spcBef>
              <a:buClrTx/>
              <a:buSzTx/>
            </a:pPr>
            <a:endParaRPr lang="en-US" sz="2600" b="0" cap="none" spc="0" dirty="0">
              <a:solidFill>
                <a:srgbClr val="C5A6E8">
                  <a:lumMod val="50000"/>
                </a:srgbClr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29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the Issue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1751" y="1391853"/>
            <a:ext cx="8686605" cy="6440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500" b="1" dirty="0" smtClean="0">
                <a:solidFill>
                  <a:schemeClr val="accent1">
                    <a:lumMod val="50000"/>
                  </a:schemeClr>
                </a:solidFill>
              </a:rPr>
              <a:t>Shared Issues CM/CNM students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500" dirty="0" smtClean="0">
                <a:solidFill>
                  <a:schemeClr val="accent1">
                    <a:lumMod val="50000"/>
                  </a:schemeClr>
                </a:solidFill>
              </a:rPr>
              <a:t>Preceptor shortage, expense, regulatory variation by state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500" b="1" dirty="0" smtClean="0">
                <a:solidFill>
                  <a:schemeClr val="accent1">
                    <a:lumMod val="50000"/>
                  </a:schemeClr>
                </a:solidFill>
              </a:rPr>
              <a:t>Distinct to CM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500" dirty="0" smtClean="0">
                <a:solidFill>
                  <a:schemeClr val="accent1">
                    <a:lumMod val="50000"/>
                  </a:schemeClr>
                </a:solidFill>
              </a:rPr>
              <a:t>Diminished opportunities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n-US" sz="2500" dirty="0" smtClean="0">
                <a:solidFill>
                  <a:schemeClr val="accent1">
                    <a:lumMod val="50000"/>
                  </a:schemeClr>
                </a:solidFill>
              </a:rPr>
              <a:t>Third party reimbursement issues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n-US" sz="2500" dirty="0" smtClean="0">
                <a:solidFill>
                  <a:schemeClr val="accent1">
                    <a:lumMod val="50000"/>
                  </a:schemeClr>
                </a:solidFill>
              </a:rPr>
              <a:t>Exclusion from Medicare Equality Provision of the ACA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n-US" sz="2500" dirty="0" smtClean="0">
                <a:solidFill>
                  <a:schemeClr val="accent1">
                    <a:lumMod val="50000"/>
                  </a:schemeClr>
                </a:solidFill>
              </a:rPr>
              <a:t>Inability of CMs to qualify for loan repayment through HRSA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n-US" sz="2500" dirty="0">
                <a:solidFill>
                  <a:schemeClr val="accent1">
                    <a:lumMod val="50000"/>
                  </a:schemeClr>
                </a:solidFill>
              </a:rPr>
              <a:t>Restricted access to prescriptive </a:t>
            </a:r>
            <a:r>
              <a:rPr lang="en-US" sz="2500" dirty="0" smtClean="0">
                <a:solidFill>
                  <a:schemeClr val="accent1">
                    <a:lumMod val="50000"/>
                  </a:schemeClr>
                </a:solidFill>
              </a:rPr>
              <a:t>authority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500" dirty="0" smtClean="0">
                <a:solidFill>
                  <a:schemeClr val="accent1">
                    <a:lumMod val="50000"/>
                  </a:schemeClr>
                </a:solidFill>
              </a:rPr>
              <a:t>Lack of awareness of CM credential among potential preceptors</a:t>
            </a:r>
          </a:p>
          <a:p>
            <a:pPr marL="914400" lvl="1" indent="-457200">
              <a:buFont typeface="Arial" pitchFamily="34" charset="0"/>
              <a:buChar char="•"/>
            </a:pPr>
            <a:endParaRPr lang="en-US" sz="2700" dirty="0" smtClean="0"/>
          </a:p>
          <a:p>
            <a:pPr marL="914400" lvl="1" indent="-457200">
              <a:buFont typeface="Arial" pitchFamily="34" charset="0"/>
              <a:buChar char="•"/>
            </a:pPr>
            <a:endParaRPr lang="en-US" sz="2700" b="1" dirty="0" smtClean="0"/>
          </a:p>
          <a:p>
            <a:pPr lvl="1"/>
            <a:r>
              <a:rPr lang="en-US" sz="2700" b="1" dirty="0" smtClean="0"/>
              <a:t> 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108536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has been done so far?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6187" y="1361872"/>
            <a:ext cx="8699965" cy="5233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700" dirty="0" smtClean="0">
                <a:solidFill>
                  <a:schemeClr val="accent1">
                    <a:lumMod val="50000"/>
                  </a:schemeClr>
                </a:solidFill>
              </a:rPr>
              <a:t>ACNM’s excellent efforts to increase states’ recognition of CM credential lead to recent changes in regulation in Missouri and Delaware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7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700" dirty="0" smtClean="0">
                <a:solidFill>
                  <a:schemeClr val="accent1">
                    <a:lumMod val="50000"/>
                  </a:schemeClr>
                </a:solidFill>
              </a:rPr>
              <a:t>ACNM continues to challenge existing provider bias against CM by raising awareness of identical standards of education and practice 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7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700" dirty="0" smtClean="0">
                <a:solidFill>
                  <a:schemeClr val="accent1">
                    <a:lumMod val="50000"/>
                  </a:schemeClr>
                </a:solidFill>
              </a:rPr>
              <a:t>Academic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700" dirty="0" smtClean="0">
                <a:solidFill>
                  <a:schemeClr val="accent1">
                    <a:lumMod val="50000"/>
                  </a:schemeClr>
                </a:solidFill>
              </a:rPr>
              <a:t>Research on equal academic outcomes of direct entry compare to nursing prepared midwives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700" dirty="0" smtClean="0">
                <a:solidFill>
                  <a:schemeClr val="accent1">
                    <a:lumMod val="50000"/>
                  </a:schemeClr>
                </a:solidFill>
              </a:rPr>
              <a:t>Inclusion of SM intensive health skills sessions </a:t>
            </a:r>
            <a:endParaRPr lang="en-US" sz="27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01751" y="1264596"/>
            <a:ext cx="8842249" cy="5509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itchFamily="34" charset="0"/>
              <a:buChar char="•"/>
            </a:pPr>
            <a:endParaRPr lang="en-US" sz="2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</a:rPr>
              <a:t>Involve input from students and recent graduates in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</a:rPr>
              <a:t>Future inclusion of CMs in 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the Medicare Equity Provision </a:t>
            </a:r>
            <a:endParaRPr lang="en-US" sz="2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800100" lvl="1" indent="-342900">
              <a:buFont typeface="Arial"/>
              <a:buChar char="•"/>
            </a:pP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</a:rPr>
              <a:t>lans toward inclusion 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of CM-pathway students in the HRSA loan repayment 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</a:rPr>
              <a:t>program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sz="2200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Efforts to address the preceptor 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</a:rPr>
              <a:t>shortage should 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include subsections that highlight the 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</a:rPr>
              <a:t>CM-pathway</a:t>
            </a:r>
            <a:endParaRPr lang="en-US" sz="2200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endParaRPr lang="en-US" sz="2200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</a:rPr>
              <a:t>Develop materials for students aimed at efficiently addressing 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preceptors and site staff lacking familiarity with the 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</a:rPr>
              <a:t>CM-pathway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en-US" sz="2200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ACNM's 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</a:rPr>
              <a:t>state affiliates 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should make opportunities available for 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</a:rPr>
              <a:t>both CM and CNM students to 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participate in the advancement of the CM 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</a:rPr>
              <a:t>credential</a:t>
            </a:r>
          </a:p>
          <a:p>
            <a:endParaRPr lang="en-US" sz="2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13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35996"/>
          </a:xfrm>
          <a:noFill/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/>
            </a:r>
            <a:br>
              <a:rPr lang="en-US" dirty="0" smtClean="0">
                <a:solidFill>
                  <a:schemeClr val="bg2"/>
                </a:solidFill>
              </a:rPr>
            </a:br>
            <a:r>
              <a:rPr lang="en-US" dirty="0">
                <a:solidFill>
                  <a:schemeClr val="bg2"/>
                </a:solidFill>
              </a:rPr>
              <a:t/>
            </a:r>
            <a:br>
              <a:rPr lang="en-US" dirty="0">
                <a:solidFill>
                  <a:schemeClr val="bg2"/>
                </a:solidFill>
              </a:rPr>
            </a:br>
            <a:r>
              <a:rPr lang="en-US" dirty="0" smtClean="0">
                <a:solidFill>
                  <a:schemeClr val="bg2"/>
                </a:solidFill>
              </a:rPr>
              <a:t/>
            </a:r>
            <a:br>
              <a:rPr lang="en-US" dirty="0" smtClean="0">
                <a:solidFill>
                  <a:schemeClr val="bg2"/>
                </a:solidFill>
              </a:rPr>
            </a:br>
            <a:r>
              <a:rPr lang="en-US" dirty="0">
                <a:solidFill>
                  <a:schemeClr val="bg2"/>
                </a:solidFill>
              </a:rPr>
              <a:t/>
            </a:r>
            <a:br>
              <a:rPr lang="en-US" dirty="0">
                <a:solidFill>
                  <a:schemeClr val="bg2"/>
                </a:solidFill>
              </a:rPr>
            </a:b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 Student Report</a:t>
            </a:r>
            <a:b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2013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46110" y="1527174"/>
            <a:ext cx="8842248" cy="4756894"/>
          </a:xfrm>
        </p:spPr>
        <p:txBody>
          <a:bodyPr>
            <a:normAutofit fontScale="25000" lnSpcReduction="20000"/>
          </a:bodyPr>
          <a:lstStyle/>
          <a:p>
            <a:r>
              <a:rPr lang="en-US" sz="9600" dirty="0" smtClean="0">
                <a:solidFill>
                  <a:schemeClr val="accent3">
                    <a:lumMod val="50000"/>
                  </a:schemeClr>
                </a:solidFill>
              </a:rPr>
              <a:t>“Grateful the ACNM is interested in the student experience…. </a:t>
            </a:r>
            <a:r>
              <a:rPr lang="en-US" sz="9600" dirty="0">
                <a:solidFill>
                  <a:schemeClr val="accent3">
                    <a:lumMod val="50000"/>
                  </a:schemeClr>
                </a:solidFill>
              </a:rPr>
              <a:t>Creating </a:t>
            </a:r>
            <a:r>
              <a:rPr lang="en-US" sz="9600" dirty="0" smtClean="0">
                <a:solidFill>
                  <a:schemeClr val="accent3">
                    <a:lumMod val="50000"/>
                  </a:schemeClr>
                </a:solidFill>
              </a:rPr>
              <a:t>a space for us...”</a:t>
            </a:r>
          </a:p>
          <a:p>
            <a:endParaRPr lang="en-US" sz="96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sz="9600" dirty="0" smtClean="0">
                <a:solidFill>
                  <a:schemeClr val="accent3">
                    <a:lumMod val="50000"/>
                  </a:schemeClr>
                </a:solidFill>
              </a:rPr>
              <a:t>“Appreciate the opportunity to attend meetings and become a part of ACNM at a student rate…”</a:t>
            </a:r>
          </a:p>
          <a:p>
            <a:endParaRPr lang="en-US" sz="96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sz="9600" dirty="0" smtClean="0">
                <a:solidFill>
                  <a:schemeClr val="accent3">
                    <a:lumMod val="50000"/>
                  </a:schemeClr>
                </a:solidFill>
              </a:rPr>
              <a:t>“Our annual meeting provides opportunities to network with professionals who share common interests…….”</a:t>
            </a:r>
          </a:p>
          <a:p>
            <a:endParaRPr lang="en-US" sz="96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sz="9600" dirty="0" smtClean="0">
                <a:solidFill>
                  <a:schemeClr val="accent3">
                    <a:lumMod val="50000"/>
                  </a:schemeClr>
                </a:solidFill>
              </a:rPr>
              <a:t>“ACNM is truly committed to assist our transition to practice….” </a:t>
            </a:r>
          </a:p>
          <a:p>
            <a:endParaRPr lang="en-US" sz="96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sz="9600" dirty="0" smtClean="0">
                <a:solidFill>
                  <a:schemeClr val="accent3">
                    <a:lumMod val="50000"/>
                  </a:schemeClr>
                </a:solidFill>
              </a:rPr>
              <a:t>“Dedicated faculty and the support of fellow students is indispensable...”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27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tuden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150" y="395516"/>
            <a:ext cx="6876142" cy="5799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34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08182" y="54263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487804"/>
              </p:ext>
            </p:extLst>
          </p:nvPr>
        </p:nvGraphicFramePr>
        <p:xfrm>
          <a:off x="623454" y="392546"/>
          <a:ext cx="7989454" cy="58535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4727"/>
                <a:gridCol w="3994727"/>
              </a:tblGrid>
              <a:tr h="5853545">
                <a:tc>
                  <a:txBody>
                    <a:bodyPr/>
                    <a:lstStyle/>
                    <a:p>
                      <a:r>
                        <a:rPr lang="en-US" dirty="0" smtClean="0"/>
                        <a:t>Baylor University</a:t>
                      </a:r>
                    </a:p>
                    <a:p>
                      <a:r>
                        <a:rPr lang="en-US" dirty="0" err="1" smtClean="0"/>
                        <a:t>Baystate</a:t>
                      </a:r>
                      <a:r>
                        <a:rPr lang="en-US" dirty="0" smtClean="0"/>
                        <a:t> Medical Center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California State University, </a:t>
                      </a:r>
                    </a:p>
                    <a:p>
                      <a:r>
                        <a:rPr lang="en-US" dirty="0" smtClean="0"/>
                        <a:t>   Fullerton</a:t>
                      </a:r>
                    </a:p>
                    <a:p>
                      <a:r>
                        <a:rPr lang="en-US" dirty="0" smtClean="0"/>
                        <a:t>Case Western Reserve </a:t>
                      </a:r>
                    </a:p>
                    <a:p>
                      <a:r>
                        <a:rPr lang="en-US" dirty="0" smtClean="0"/>
                        <a:t>   University</a:t>
                      </a:r>
                    </a:p>
                    <a:p>
                      <a:r>
                        <a:rPr lang="en-US" dirty="0" smtClean="0"/>
                        <a:t>Columbia University</a:t>
                      </a:r>
                    </a:p>
                    <a:p>
                      <a:r>
                        <a:rPr lang="en-US" dirty="0" smtClean="0"/>
                        <a:t>East Carolina University</a:t>
                      </a:r>
                    </a:p>
                    <a:p>
                      <a:r>
                        <a:rPr lang="en-US" dirty="0" smtClean="0"/>
                        <a:t>Emory University</a:t>
                      </a:r>
                    </a:p>
                    <a:p>
                      <a:r>
                        <a:rPr lang="en-US" dirty="0" smtClean="0"/>
                        <a:t>Frontier School of Midwifery </a:t>
                      </a:r>
                    </a:p>
                    <a:p>
                      <a:r>
                        <a:rPr lang="en-US" dirty="0" smtClean="0"/>
                        <a:t>   and Family Nursing</a:t>
                      </a:r>
                    </a:p>
                    <a:p>
                      <a:r>
                        <a:rPr lang="en-US" dirty="0" smtClean="0"/>
                        <a:t>Georgetown University</a:t>
                      </a:r>
                    </a:p>
                    <a:p>
                      <a:r>
                        <a:rPr lang="en-US" dirty="0" smtClean="0"/>
                        <a:t>Marquette University</a:t>
                      </a:r>
                    </a:p>
                    <a:p>
                      <a:r>
                        <a:rPr lang="en-US" dirty="0" smtClean="0"/>
                        <a:t>Midwifery Institute of  </a:t>
                      </a:r>
                    </a:p>
                    <a:p>
                      <a:r>
                        <a:rPr lang="en-US" baseline="0" dirty="0" smtClean="0"/>
                        <a:t>    </a:t>
                      </a:r>
                      <a:r>
                        <a:rPr lang="en-US" dirty="0" smtClean="0"/>
                        <a:t>Philadelphia University</a:t>
                      </a:r>
                    </a:p>
                    <a:p>
                      <a:r>
                        <a:rPr lang="en-US" dirty="0" smtClean="0"/>
                        <a:t>New York University</a:t>
                      </a:r>
                    </a:p>
                    <a:p>
                      <a:r>
                        <a:rPr lang="en-US" dirty="0" smtClean="0"/>
                        <a:t>Oregon Health Sciences </a:t>
                      </a:r>
                    </a:p>
                    <a:p>
                      <a:r>
                        <a:rPr lang="en-US" dirty="0" smtClean="0"/>
                        <a:t>   University</a:t>
                      </a:r>
                    </a:p>
                    <a:p>
                      <a:r>
                        <a:rPr lang="en-US" dirty="0" smtClean="0"/>
                        <a:t>San Diego State University</a:t>
                      </a:r>
                    </a:p>
                    <a:p>
                      <a:r>
                        <a:rPr lang="en-US" dirty="0" smtClean="0"/>
                        <a:t>Seattle University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Robin </a:t>
                      </a:r>
                      <a:r>
                        <a:rPr lang="en-US" dirty="0" err="1" smtClean="0"/>
                        <a:t>Evenson</a:t>
                      </a:r>
                      <a:endParaRPr lang="en-US" dirty="0" smtClean="0"/>
                    </a:p>
                    <a:p>
                      <a:r>
                        <a:rPr lang="en-US" sz="1600" dirty="0" err="1" smtClean="0"/>
                        <a:t>Cheryle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Botin</a:t>
                      </a:r>
                      <a:r>
                        <a:rPr lang="en-US" sz="1600" dirty="0" smtClean="0"/>
                        <a:t>, Stacy Temple, Anna </a:t>
                      </a:r>
                      <a:r>
                        <a:rPr lang="en-US" sz="1600" dirty="0" err="1" smtClean="0"/>
                        <a:t>Keshislya</a:t>
                      </a:r>
                      <a:endParaRPr lang="en-US" sz="1600" dirty="0" smtClean="0"/>
                    </a:p>
                    <a:p>
                      <a:r>
                        <a:rPr lang="en-US" dirty="0" smtClean="0"/>
                        <a:t>Kendra Johnson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Corinne </a:t>
                      </a:r>
                      <a:r>
                        <a:rPr lang="en-US" dirty="0" err="1" smtClean="0"/>
                        <a:t>Stasko,Emily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Hanavan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Lillian </a:t>
                      </a:r>
                      <a:r>
                        <a:rPr lang="en-US" dirty="0" err="1" smtClean="0"/>
                        <a:t>Funke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Sheiva</a:t>
                      </a:r>
                      <a:r>
                        <a:rPr lang="en-US" dirty="0" smtClean="0"/>
                        <a:t> Miller-Mills</a:t>
                      </a:r>
                    </a:p>
                    <a:p>
                      <a:r>
                        <a:rPr lang="en-US" dirty="0" smtClean="0"/>
                        <a:t>Whitney Miller</a:t>
                      </a:r>
                    </a:p>
                    <a:p>
                      <a:r>
                        <a:rPr lang="en-US" dirty="0" smtClean="0"/>
                        <a:t>Stephanie Lowe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Judith </a:t>
                      </a:r>
                      <a:r>
                        <a:rPr lang="en-US" dirty="0" err="1" smtClean="0"/>
                        <a:t>Wafe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Allyson </a:t>
                      </a:r>
                      <a:r>
                        <a:rPr lang="en-US" dirty="0" err="1" smtClean="0"/>
                        <a:t>Hornstein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Megan O'Conner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Lillian Hofer</a:t>
                      </a:r>
                    </a:p>
                    <a:p>
                      <a:r>
                        <a:rPr lang="en-US" dirty="0" err="1" smtClean="0"/>
                        <a:t>AlexAnn</a:t>
                      </a:r>
                      <a:r>
                        <a:rPr lang="en-US" dirty="0" smtClean="0"/>
                        <a:t> Westlake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Tricia St Clair</a:t>
                      </a:r>
                    </a:p>
                    <a:p>
                      <a:r>
                        <a:rPr lang="en-US" dirty="0" smtClean="0"/>
                        <a:t>Jennifer Bishop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33249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4273521"/>
              </p:ext>
            </p:extLst>
          </p:nvPr>
        </p:nvGraphicFramePr>
        <p:xfrm>
          <a:off x="577270" y="392545"/>
          <a:ext cx="8035638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7819"/>
                <a:gridCol w="4017819"/>
              </a:tblGrid>
              <a:tr h="49645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Shenandoah University</a:t>
                      </a:r>
                    </a:p>
                    <a:p>
                      <a:r>
                        <a:rPr lang="en-US" sz="1600" dirty="0" smtClean="0"/>
                        <a:t>State University of New York </a:t>
                      </a:r>
                    </a:p>
                    <a:p>
                      <a:r>
                        <a:rPr lang="en-US" sz="1600" dirty="0" smtClean="0"/>
                        <a:t>   Downstate Medical </a:t>
                      </a:r>
                      <a:r>
                        <a:rPr lang="en-US" sz="1600" dirty="0" err="1" smtClean="0"/>
                        <a:t>Ctr</a:t>
                      </a:r>
                      <a:endParaRPr lang="en-US" sz="1600" dirty="0" smtClean="0"/>
                    </a:p>
                    <a:p>
                      <a:r>
                        <a:rPr lang="en-US" sz="1600" dirty="0" smtClean="0"/>
                        <a:t>Texas Tech University Health </a:t>
                      </a:r>
                    </a:p>
                    <a:p>
                      <a:r>
                        <a:rPr lang="en-US" sz="1600" dirty="0" smtClean="0"/>
                        <a:t>   Sciences Center</a:t>
                      </a:r>
                    </a:p>
                    <a:p>
                      <a:r>
                        <a:rPr lang="en-US" sz="1600" dirty="0" smtClean="0"/>
                        <a:t>University of California, San </a:t>
                      </a:r>
                    </a:p>
                    <a:p>
                      <a:r>
                        <a:rPr lang="en-US" sz="1600" dirty="0" smtClean="0"/>
                        <a:t>   Francisco </a:t>
                      </a:r>
                    </a:p>
                    <a:p>
                      <a:r>
                        <a:rPr lang="en-US" sz="1600" dirty="0" smtClean="0"/>
                        <a:t>University of Cincinnati Nurse-</a:t>
                      </a:r>
                    </a:p>
                    <a:p>
                      <a:r>
                        <a:rPr lang="en-US" sz="1600" dirty="0" smtClean="0"/>
                        <a:t>   Midwifery</a:t>
                      </a:r>
                    </a:p>
                    <a:p>
                      <a:r>
                        <a:rPr lang="en-US" sz="1600" dirty="0" smtClean="0"/>
                        <a:t>University of Colorado Denver</a:t>
                      </a:r>
                    </a:p>
                    <a:p>
                      <a:r>
                        <a:rPr lang="en-US" sz="1600" dirty="0" smtClean="0"/>
                        <a:t>University of Florida</a:t>
                      </a:r>
                    </a:p>
                    <a:p>
                      <a:r>
                        <a:rPr lang="en-US" sz="1600" dirty="0" smtClean="0"/>
                        <a:t>University of Illinois at Chicago</a:t>
                      </a:r>
                    </a:p>
                    <a:p>
                      <a:r>
                        <a:rPr lang="en-US" sz="1600" dirty="0" smtClean="0"/>
                        <a:t>University of Kansas</a:t>
                      </a:r>
                    </a:p>
                    <a:p>
                      <a:r>
                        <a:rPr lang="en-US" sz="1600" dirty="0" smtClean="0"/>
                        <a:t>University of Medicine and </a:t>
                      </a:r>
                    </a:p>
                    <a:p>
                      <a:r>
                        <a:rPr lang="en-US" sz="1600" dirty="0" smtClean="0"/>
                        <a:t>   Dentistry of New Jersey</a:t>
                      </a:r>
                    </a:p>
                    <a:p>
                      <a:r>
                        <a:rPr lang="en-US" sz="1600" dirty="0" smtClean="0"/>
                        <a:t>University of Michigan</a:t>
                      </a:r>
                    </a:p>
                    <a:p>
                      <a:r>
                        <a:rPr lang="en-US" sz="1600" dirty="0" smtClean="0"/>
                        <a:t>University of Minnesota</a:t>
                      </a:r>
                    </a:p>
                    <a:p>
                      <a:r>
                        <a:rPr lang="en-US" sz="1600" dirty="0" smtClean="0"/>
                        <a:t>University of Pennsylvania</a:t>
                      </a:r>
                    </a:p>
                    <a:p>
                      <a:r>
                        <a:rPr lang="en-US" sz="1600" dirty="0" smtClean="0"/>
                        <a:t>University of Puerto Rico Grad </a:t>
                      </a:r>
                    </a:p>
                    <a:p>
                      <a:r>
                        <a:rPr lang="en-US" sz="1600" dirty="0" smtClean="0"/>
                        <a:t>   </a:t>
                      </a:r>
                      <a:r>
                        <a:rPr lang="en-US" sz="1600" dirty="0" err="1" smtClean="0"/>
                        <a:t>Sch</a:t>
                      </a:r>
                      <a:r>
                        <a:rPr lang="en-US" sz="1600" dirty="0" smtClean="0"/>
                        <a:t> of Pub </a:t>
                      </a:r>
                      <a:r>
                        <a:rPr lang="en-US" sz="1600" dirty="0" err="1" smtClean="0"/>
                        <a:t>Hlth</a:t>
                      </a:r>
                      <a:endParaRPr lang="en-US" sz="1600" dirty="0" smtClean="0"/>
                    </a:p>
                    <a:p>
                      <a:r>
                        <a:rPr lang="en-US" sz="1600" dirty="0" smtClean="0"/>
                        <a:t>University of Utah</a:t>
                      </a:r>
                    </a:p>
                    <a:p>
                      <a:r>
                        <a:rPr lang="en-US" sz="1600" dirty="0" smtClean="0"/>
                        <a:t>University of Washington</a:t>
                      </a:r>
                    </a:p>
                    <a:p>
                      <a:r>
                        <a:rPr lang="en-US" sz="1600" dirty="0" smtClean="0"/>
                        <a:t>Vanderbilt University</a:t>
                      </a:r>
                    </a:p>
                    <a:p>
                      <a:r>
                        <a:rPr lang="en-US" sz="1600" dirty="0" smtClean="0"/>
                        <a:t>Yale University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Morgan Walker</a:t>
                      </a:r>
                    </a:p>
                    <a:p>
                      <a:r>
                        <a:rPr lang="en-US" sz="1600" dirty="0" smtClean="0"/>
                        <a:t>Ife </a:t>
                      </a:r>
                      <a:r>
                        <a:rPr lang="en-US" sz="1600" dirty="0" err="1" smtClean="0"/>
                        <a:t>Akinade</a:t>
                      </a:r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Elizabeth Tombs,</a:t>
                      </a:r>
                      <a:r>
                        <a:rPr lang="en-US" sz="1600" baseline="0" dirty="0" smtClean="0"/>
                        <a:t> Angela Westfall</a:t>
                      </a:r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Mia </a:t>
                      </a:r>
                      <a:r>
                        <a:rPr lang="en-US" sz="1600" dirty="0" err="1" smtClean="0"/>
                        <a:t>Openshaw</a:t>
                      </a:r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Rachel Stall</a:t>
                      </a:r>
                    </a:p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Anne Cloud</a:t>
                      </a:r>
                    </a:p>
                    <a:p>
                      <a:r>
                        <a:rPr lang="en-US" sz="1600" dirty="0" smtClean="0"/>
                        <a:t>Michele Anderson</a:t>
                      </a:r>
                    </a:p>
                    <a:p>
                      <a:r>
                        <a:rPr lang="en-US" sz="1600" dirty="0" smtClean="0"/>
                        <a:t>Joyce Garcia-Gonzalez</a:t>
                      </a:r>
                    </a:p>
                    <a:p>
                      <a:r>
                        <a:rPr lang="en-US" sz="1600" dirty="0" smtClean="0"/>
                        <a:t>Nancy </a:t>
                      </a:r>
                      <a:r>
                        <a:rPr lang="en-US" sz="1600" dirty="0" err="1" smtClean="0"/>
                        <a:t>Raile</a:t>
                      </a:r>
                      <a:endParaRPr lang="en-US" sz="1600" dirty="0" smtClean="0"/>
                    </a:p>
                    <a:p>
                      <a:r>
                        <a:rPr lang="en-US" sz="1600" dirty="0" err="1" smtClean="0"/>
                        <a:t>Iliona</a:t>
                      </a:r>
                      <a:r>
                        <a:rPr lang="en-US" sz="1600" dirty="0" smtClean="0"/>
                        <a:t> De </a:t>
                      </a:r>
                      <a:r>
                        <a:rPr lang="en-US" sz="1600" dirty="0" err="1" smtClean="0"/>
                        <a:t>Santis</a:t>
                      </a:r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r>
                        <a:rPr lang="en-US" sz="1600" dirty="0" err="1" smtClean="0"/>
                        <a:t>Minna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Navvab</a:t>
                      </a:r>
                      <a:endParaRPr lang="en-US" sz="1600" dirty="0" smtClean="0"/>
                    </a:p>
                    <a:p>
                      <a:r>
                        <a:rPr lang="en-US" sz="1600" dirty="0" smtClean="0"/>
                        <a:t>Allison </a:t>
                      </a:r>
                      <a:r>
                        <a:rPr lang="en-US" sz="1600" dirty="0" err="1" smtClean="0"/>
                        <a:t>Harr</a:t>
                      </a:r>
                      <a:endParaRPr lang="en-US" sz="1600" dirty="0" smtClean="0"/>
                    </a:p>
                    <a:p>
                      <a:r>
                        <a:rPr lang="en-US" sz="1600" dirty="0" smtClean="0"/>
                        <a:t>Karen Cullen</a:t>
                      </a:r>
                    </a:p>
                    <a:p>
                      <a:r>
                        <a:rPr lang="en-US" sz="1600" dirty="0" smtClean="0"/>
                        <a:t>Natalie Bruno</a:t>
                      </a:r>
                    </a:p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Annie </a:t>
                      </a:r>
                      <a:r>
                        <a:rPr lang="en-US" sz="1600" dirty="0" err="1" smtClean="0"/>
                        <a:t>Overson</a:t>
                      </a:r>
                      <a:endParaRPr lang="en-US" sz="1600" dirty="0" smtClean="0"/>
                    </a:p>
                    <a:p>
                      <a:r>
                        <a:rPr lang="en-US" sz="1600" dirty="0" smtClean="0"/>
                        <a:t>Jane Silver</a:t>
                      </a:r>
                    </a:p>
                    <a:p>
                      <a:r>
                        <a:rPr lang="en-US" sz="1600" dirty="0" err="1" smtClean="0"/>
                        <a:t>Alexa</a:t>
                      </a:r>
                      <a:r>
                        <a:rPr lang="en-US" sz="1600" dirty="0" smtClean="0"/>
                        <a:t> Clay</a:t>
                      </a:r>
                    </a:p>
                    <a:p>
                      <a:r>
                        <a:rPr lang="en-US" sz="1600" dirty="0" smtClean="0"/>
                        <a:t>Emily </a:t>
                      </a:r>
                      <a:r>
                        <a:rPr lang="en-US" sz="1600" dirty="0" err="1" smtClean="0"/>
                        <a:t>MacLaury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7092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 smtClean="0"/>
              <a:t>Work Groups</a:t>
            </a:r>
            <a:endParaRPr lang="en-US" sz="34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2"/>
          </p:nvPr>
        </p:nvSpPr>
        <p:spPr>
          <a:xfrm>
            <a:off x="381000" y="2217057"/>
            <a:ext cx="2362200" cy="3347852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Best Practices in Midwifery Education</a:t>
            </a:r>
          </a:p>
          <a:p>
            <a:r>
              <a:rPr lang="en-US" sz="2400" dirty="0" smtClean="0"/>
              <a:t>Transition to Practice</a:t>
            </a:r>
          </a:p>
          <a:p>
            <a:r>
              <a:rPr lang="en-US" sz="2400" dirty="0" smtClean="0"/>
              <a:t>Preceptor Issues</a:t>
            </a:r>
          </a:p>
          <a:p>
            <a:r>
              <a:rPr lang="en-US" sz="2400" dirty="0" smtClean="0"/>
              <a:t>Certified Midwives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3138713" y="587826"/>
            <a:ext cx="5606143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charset="2"/>
              <a:buChar char="q"/>
            </a:pPr>
            <a:r>
              <a:rPr lang="en-US" sz="2600" dirty="0" smtClean="0">
                <a:solidFill>
                  <a:schemeClr val="accent3">
                    <a:lumMod val="50000"/>
                  </a:schemeClr>
                </a:solidFill>
              </a:rPr>
              <a:t>Reviewed 2012 Student Report</a:t>
            </a:r>
          </a:p>
          <a:p>
            <a:endParaRPr lang="en-US" sz="26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342900" indent="-342900">
              <a:buFont typeface="Wingdings" charset="2"/>
              <a:buChar char="q"/>
            </a:pPr>
            <a:r>
              <a:rPr lang="en-US" sz="2600" dirty="0" smtClean="0">
                <a:solidFill>
                  <a:schemeClr val="accent3">
                    <a:lumMod val="50000"/>
                  </a:schemeClr>
                </a:solidFill>
              </a:rPr>
              <a:t>Talking points crafted by student work groups to address key student concerns: </a:t>
            </a:r>
          </a:p>
          <a:p>
            <a:pPr marL="914400" lvl="1" indent="-457200">
              <a:buFont typeface="Wingdings" charset="2"/>
              <a:buChar char="ü"/>
            </a:pPr>
            <a:r>
              <a:rPr lang="en-US" sz="2200" dirty="0" smtClean="0">
                <a:solidFill>
                  <a:schemeClr val="accent3">
                    <a:lumMod val="50000"/>
                  </a:schemeClr>
                </a:solidFill>
              </a:rPr>
              <a:t>Online collaboration</a:t>
            </a:r>
          </a:p>
          <a:p>
            <a:pPr marL="1371600" lvl="2" indent="-457200">
              <a:buFont typeface="Wingdings" charset="2"/>
              <a:buChar char="§"/>
            </a:pPr>
            <a:r>
              <a:rPr lang="en-US" sz="2200" dirty="0">
                <a:solidFill>
                  <a:schemeClr val="accent3">
                    <a:lumMod val="50000"/>
                  </a:schemeClr>
                </a:solidFill>
              </a:rPr>
              <a:t>Conference calls </a:t>
            </a:r>
            <a:endParaRPr lang="en-US" sz="22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1371600" lvl="2" indent="-457200">
              <a:buFont typeface="Wingdings" charset="2"/>
              <a:buChar char="§"/>
            </a:pPr>
            <a:r>
              <a:rPr lang="en-US" sz="2200" dirty="0" smtClean="0">
                <a:solidFill>
                  <a:schemeClr val="accent3">
                    <a:lumMod val="50000"/>
                  </a:schemeClr>
                </a:solidFill>
              </a:rPr>
              <a:t>Webinars</a:t>
            </a:r>
          </a:p>
          <a:p>
            <a:pPr marL="1371600" lvl="2" indent="-457200">
              <a:buFont typeface="Wingdings" charset="2"/>
              <a:buChar char="§"/>
            </a:pPr>
            <a:r>
              <a:rPr lang="en-US" sz="2200" dirty="0" smtClean="0">
                <a:solidFill>
                  <a:schemeClr val="accent3">
                    <a:lumMod val="50000"/>
                  </a:schemeClr>
                </a:solidFill>
              </a:rPr>
              <a:t>Use of Google docs</a:t>
            </a:r>
          </a:p>
          <a:p>
            <a:pPr marL="742950" lvl="1" indent="-285750">
              <a:buFont typeface="Wingdings" charset="2"/>
              <a:buChar char="ü"/>
            </a:pPr>
            <a:r>
              <a:rPr lang="en-US" sz="2200" dirty="0" smtClean="0">
                <a:solidFill>
                  <a:schemeClr val="accent3">
                    <a:lumMod val="50000"/>
                  </a:schemeClr>
                </a:solidFill>
              </a:rPr>
              <a:t>SIS meeting at conference</a:t>
            </a:r>
          </a:p>
          <a:p>
            <a:endParaRPr lang="en-US" sz="2600" dirty="0">
              <a:solidFill>
                <a:schemeClr val="accent3">
                  <a:lumMod val="50000"/>
                </a:schemeClr>
              </a:solidFill>
            </a:endParaRPr>
          </a:p>
          <a:p>
            <a:pPr marL="342900" indent="-342900">
              <a:buFont typeface="Wingdings" charset="2"/>
              <a:buChar char="q"/>
            </a:pPr>
            <a:r>
              <a:rPr lang="en-US" sz="2600" dirty="0" smtClean="0">
                <a:solidFill>
                  <a:schemeClr val="accent3">
                    <a:lumMod val="50000"/>
                  </a:schemeClr>
                </a:solidFill>
              </a:rPr>
              <a:t>We respectfully request the Board  to consider current issues when crafting policies that influence student experiences.</a:t>
            </a:r>
            <a:endParaRPr lang="en-US" sz="26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07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5800" y="2819399"/>
            <a:ext cx="7772400" cy="3464669"/>
          </a:xfrm>
        </p:spPr>
        <p:txBody>
          <a:bodyPr>
            <a:normAutofit fontScale="92500"/>
          </a:bodyPr>
          <a:lstStyle/>
          <a:p>
            <a:pPr marL="457200" indent="-457200" algn="l">
              <a:spcBef>
                <a:spcPts val="0"/>
              </a:spcBef>
              <a:buClrTx/>
              <a:buSzTx/>
              <a:buFont typeface="Arial" pitchFamily="34" charset="0"/>
              <a:buChar char="•"/>
            </a:pPr>
            <a:r>
              <a:rPr lang="en-US" sz="3300" cap="none" spc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Different Programmatic </a:t>
            </a:r>
            <a:r>
              <a:rPr lang="en-US" sz="3300" cap="none" spc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Strengths in Midwifery Education</a:t>
            </a:r>
          </a:p>
          <a:p>
            <a:pPr marL="457200" indent="-457200" algn="l">
              <a:spcBef>
                <a:spcPts val="0"/>
              </a:spcBef>
              <a:buClrTx/>
              <a:buSzTx/>
              <a:buFont typeface="Arial" pitchFamily="34" charset="0"/>
              <a:buChar char="•"/>
            </a:pPr>
            <a:endParaRPr lang="en-US" sz="3300" cap="none" spc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l">
              <a:spcBef>
                <a:spcPts val="0"/>
              </a:spcBef>
              <a:buClrTx/>
              <a:buSzTx/>
              <a:buFont typeface="Arial" pitchFamily="34" charset="0"/>
              <a:buChar char="•"/>
            </a:pPr>
            <a:r>
              <a:rPr lang="en-US" sz="3300" cap="none" spc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Enhance </a:t>
            </a:r>
            <a:r>
              <a:rPr lang="en-US" sz="3300" cap="none" spc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Collaboration between Midwifery </a:t>
            </a:r>
            <a:r>
              <a:rPr lang="en-US" sz="3300" cap="none" spc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Educators</a:t>
            </a:r>
          </a:p>
          <a:p>
            <a:pPr marL="457200" indent="-457200" algn="l">
              <a:spcBef>
                <a:spcPts val="0"/>
              </a:spcBef>
              <a:buClrTx/>
              <a:buSzTx/>
              <a:buFont typeface="Arial" pitchFamily="34" charset="0"/>
              <a:buChar char="•"/>
            </a:pPr>
            <a:endParaRPr lang="en-US" sz="3300" cap="none" spc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l">
              <a:spcBef>
                <a:spcPts val="0"/>
              </a:spcBef>
              <a:buClrTx/>
              <a:buSzTx/>
              <a:buFont typeface="Arial" pitchFamily="34" charset="0"/>
              <a:buChar char="•"/>
            </a:pPr>
            <a:r>
              <a:rPr lang="en-US" sz="3300" cap="none" spc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Adaptation </a:t>
            </a:r>
            <a:r>
              <a:rPr lang="en-US" sz="3300" cap="none" spc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New Technology</a:t>
            </a:r>
          </a:p>
          <a:p>
            <a:pPr algn="l">
              <a:spcBef>
                <a:spcPts val="0"/>
              </a:spcBef>
              <a:buClrTx/>
              <a:buSzTx/>
            </a:pPr>
            <a:endParaRPr lang="en-US" sz="2600" b="0" cap="none" spc="0" dirty="0">
              <a:solidFill>
                <a:srgbClr val="C5A6E8">
                  <a:lumMod val="50000"/>
                </a:srgbClr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Best Practices in Midwifery Education</a:t>
            </a:r>
          </a:p>
        </p:txBody>
      </p:sp>
    </p:spTree>
    <p:extLst>
      <p:ext uri="{BB962C8B-B14F-4D97-AF65-F5344CB8AC3E}">
        <p14:creationId xmlns:p14="http://schemas.microsoft.com/office/powerpoint/2010/main" val="388507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301752" y="1527048"/>
            <a:ext cx="8503920" cy="4572000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Students from all programs graduate with varying comfort with different Basic Midwifery Core Competencies</a:t>
            </a:r>
          </a:p>
          <a:p>
            <a:endParaRPr lang="en-US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We celebrate the diversity and strengths of different programs, but recognize that every program has areas for growth</a:t>
            </a:r>
          </a:p>
          <a:p>
            <a:endParaRPr lang="en-US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How can midwifery 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e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ducation programs share their expertise and strengths amongst themselves?</a:t>
            </a:r>
          </a:p>
          <a:p>
            <a:endParaRPr lang="en-US" sz="2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Different Programmatic Strengths</a:t>
            </a:r>
          </a:p>
        </p:txBody>
      </p:sp>
    </p:spTree>
    <p:extLst>
      <p:ext uri="{BB962C8B-B14F-4D97-AF65-F5344CB8AC3E}">
        <p14:creationId xmlns:p14="http://schemas.microsoft.com/office/powerpoint/2010/main" val="74715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55643" y="1417638"/>
            <a:ext cx="8988357" cy="5138805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We 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suggest a leading role for ACNM and DOME for the development of 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evidence-based teaching practices 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and 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curricula</a:t>
            </a:r>
          </a:p>
          <a:p>
            <a:endParaRPr lang="en-US" sz="2400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Promote research into 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“best practices” 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in Midwifery 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Education</a:t>
            </a:r>
          </a:p>
          <a:p>
            <a:pPr lvl="1"/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what 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</a:rPr>
              <a:t>makes a program and its new graduates successful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?</a:t>
            </a:r>
          </a:p>
          <a:p>
            <a:pPr marL="0" indent="0">
              <a:buNone/>
            </a:pPr>
            <a:endParaRPr lang="en-US" sz="2000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Collegial sharing of information, resources, and ideas to share the strengths of education programs and promote consistent 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quality</a:t>
            </a:r>
          </a:p>
          <a:p>
            <a:endParaRPr lang="en-US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Prepare new graduates for 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inter-professional 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practice</a:t>
            </a:r>
          </a:p>
          <a:p>
            <a:endParaRPr lang="en-US" sz="25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1752" y="228599"/>
            <a:ext cx="8534400" cy="93871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1"/>
                </a:solidFill>
              </a:rPr>
              <a:t>Enhance Collaboration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between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>
                <a:solidFill>
                  <a:schemeClr val="accent1"/>
                </a:solidFill>
              </a:rPr>
              <a:t>Midwifery </a:t>
            </a:r>
            <a:r>
              <a:rPr lang="en-US" dirty="0" smtClean="0">
                <a:solidFill>
                  <a:schemeClr val="accent1"/>
                </a:solidFill>
              </a:rPr>
              <a:t>Educators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24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Adaptation of New Technology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46109" y="1527174"/>
            <a:ext cx="8836152" cy="4815259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3">
                    <a:lumMod val="50000"/>
                  </a:schemeClr>
                </a:solidFill>
              </a:rPr>
              <a:t>As midwifery education evolves, we 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</a:rPr>
              <a:t>should 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</a:rPr>
              <a:t>integrate new technology</a:t>
            </a:r>
          </a:p>
          <a:p>
            <a:endParaRPr lang="en-US" sz="2800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sz="2800" dirty="0">
                <a:solidFill>
                  <a:schemeClr val="accent3">
                    <a:lumMod val="50000"/>
                  </a:schemeClr>
                </a:solidFill>
              </a:rPr>
              <a:t>Promote consistency between programs</a:t>
            </a:r>
          </a:p>
          <a:p>
            <a:endParaRPr lang="en-US" sz="2800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sz="2800" dirty="0">
                <a:solidFill>
                  <a:schemeClr val="accent3">
                    <a:lumMod val="50000"/>
                  </a:schemeClr>
                </a:solidFill>
              </a:rPr>
              <a:t>Encourage access and uptake of high-quality internet resources, webinars, simulation, PowerPoint, means of communication, and other ACNM resources</a:t>
            </a:r>
          </a:p>
        </p:txBody>
      </p:sp>
    </p:spTree>
    <p:extLst>
      <p:ext uri="{BB962C8B-B14F-4D97-AF65-F5344CB8AC3E}">
        <p14:creationId xmlns:p14="http://schemas.microsoft.com/office/powerpoint/2010/main" val="253608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Transition to Practice</a:t>
            </a:r>
            <a:endParaRPr lang="en-US" dirty="0"/>
          </a:p>
        </p:txBody>
      </p:sp>
      <p:sp>
        <p:nvSpPr>
          <p:cNvPr id="6" name="Subtitle 1"/>
          <p:cNvSpPr>
            <a:spLocks noGrp="1"/>
          </p:cNvSpPr>
          <p:nvPr>
            <p:ph type="subTitle" idx="1"/>
          </p:nvPr>
        </p:nvSpPr>
        <p:spPr>
          <a:xfrm>
            <a:off x="685800" y="2819399"/>
            <a:ext cx="7772400" cy="3464669"/>
          </a:xfrm>
        </p:spPr>
        <p:txBody>
          <a:bodyPr>
            <a:normAutofit/>
          </a:bodyPr>
          <a:lstStyle/>
          <a:p>
            <a:pPr marL="457200" indent="-457200" algn="l">
              <a:spcBef>
                <a:spcPts val="0"/>
              </a:spcBef>
              <a:buClrTx/>
              <a:buSzTx/>
              <a:buFont typeface="Arial" pitchFamily="34" charset="0"/>
              <a:buChar char="•"/>
            </a:pPr>
            <a:r>
              <a:rPr lang="en-US" sz="3300" cap="none" spc="0" dirty="0" smtClean="0">
                <a:solidFill>
                  <a:schemeClr val="bg1"/>
                </a:solidFill>
              </a:rPr>
              <a:t>Defining the Issue</a:t>
            </a:r>
          </a:p>
          <a:p>
            <a:pPr marL="457200" indent="-457200" algn="l">
              <a:spcBef>
                <a:spcPts val="0"/>
              </a:spcBef>
              <a:buClrTx/>
              <a:buSzTx/>
              <a:buFont typeface="Arial" pitchFamily="34" charset="0"/>
              <a:buChar char="•"/>
            </a:pPr>
            <a:endParaRPr lang="en-US" sz="3300" cap="none" spc="0" dirty="0" smtClean="0">
              <a:solidFill>
                <a:schemeClr val="bg1"/>
              </a:solidFill>
            </a:endParaRPr>
          </a:p>
          <a:p>
            <a:pPr marL="457200" indent="-457200" algn="l">
              <a:spcBef>
                <a:spcPts val="0"/>
              </a:spcBef>
              <a:buClrTx/>
              <a:buSzTx/>
              <a:buFont typeface="Arial" pitchFamily="34" charset="0"/>
              <a:buChar char="•"/>
            </a:pPr>
            <a:r>
              <a:rPr lang="en-US" sz="3300" cap="none" spc="0" dirty="0" smtClean="0">
                <a:solidFill>
                  <a:schemeClr val="bg1"/>
                </a:solidFill>
              </a:rPr>
              <a:t>What has been done so far?</a:t>
            </a:r>
          </a:p>
          <a:p>
            <a:pPr marL="457200" indent="-457200" algn="l">
              <a:spcBef>
                <a:spcPts val="0"/>
              </a:spcBef>
              <a:buClrTx/>
              <a:buSzTx/>
              <a:buFont typeface="Arial" pitchFamily="34" charset="0"/>
              <a:buChar char="•"/>
            </a:pPr>
            <a:endParaRPr lang="en-US" sz="3300" cap="none" spc="0" dirty="0" smtClean="0">
              <a:solidFill>
                <a:schemeClr val="bg1"/>
              </a:solidFill>
            </a:endParaRPr>
          </a:p>
          <a:p>
            <a:pPr marL="457200" indent="-457200" algn="l">
              <a:spcBef>
                <a:spcPts val="0"/>
              </a:spcBef>
              <a:buClrTx/>
              <a:buSzTx/>
              <a:buFont typeface="Arial" pitchFamily="34" charset="0"/>
              <a:buChar char="•"/>
            </a:pPr>
            <a:r>
              <a:rPr lang="en-US" sz="3300" cap="none" spc="0" dirty="0" smtClean="0">
                <a:solidFill>
                  <a:schemeClr val="bg1"/>
                </a:solidFill>
              </a:rPr>
              <a:t>Recommendations</a:t>
            </a:r>
          </a:p>
          <a:p>
            <a:pPr algn="l">
              <a:spcBef>
                <a:spcPts val="0"/>
              </a:spcBef>
              <a:buClrTx/>
              <a:buSzTx/>
            </a:pPr>
            <a:endParaRPr lang="en-US" sz="2600" b="0" cap="none" spc="0" dirty="0">
              <a:solidFill>
                <a:srgbClr val="C5A6E8">
                  <a:lumMod val="50000"/>
                </a:srgbClr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59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the Issue</a:t>
            </a:r>
          </a:p>
        </p:txBody>
      </p:sp>
      <p:sp>
        <p:nvSpPr>
          <p:cNvPr id="4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155643" y="1527175"/>
            <a:ext cx="8832713" cy="4795804"/>
          </a:xfrm>
        </p:spPr>
        <p:txBody>
          <a:bodyPr>
            <a:normAutofit fontScale="92500" lnSpcReduction="20000"/>
          </a:bodyPr>
          <a:lstStyle/>
          <a:p>
            <a:pPr lvl="1">
              <a:buClr>
                <a:schemeClr val="accent1"/>
              </a:buClr>
              <a:buFont typeface="Courier New" pitchFamily="49" charset="0"/>
              <a:buChar char="o"/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New graduates are often not being considered for CNM job openings</a:t>
            </a:r>
          </a:p>
          <a:p>
            <a:pPr lvl="1">
              <a:buClr>
                <a:schemeClr val="accent1"/>
              </a:buClr>
              <a:buFont typeface="Courier New" pitchFamily="49" charset="0"/>
              <a:buChar char="o"/>
            </a:pPr>
            <a:endParaRPr lang="en-US" sz="28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>
              <a:buClr>
                <a:schemeClr val="accent1"/>
              </a:buClr>
              <a:buFont typeface="Courier New" pitchFamily="49" charset="0"/>
              <a:buChar char="o"/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Limited availability of midwifery residency programs for new grads. </a:t>
            </a:r>
          </a:p>
          <a:p>
            <a:pPr lvl="2">
              <a:buClr>
                <a:schemeClr val="accent1"/>
              </a:buClr>
              <a:buFont typeface="Courier New" pitchFamily="49" charset="0"/>
              <a:buChar char="o"/>
            </a:pPr>
            <a:r>
              <a:rPr lang="en-US" sz="2600" dirty="0" smtClean="0">
                <a:solidFill>
                  <a:schemeClr val="bg2">
                    <a:lumMod val="50000"/>
                  </a:schemeClr>
                </a:solidFill>
              </a:rPr>
              <a:t>Existing programs are limited to out of hospital settings</a:t>
            </a:r>
          </a:p>
          <a:p>
            <a:pPr lvl="1">
              <a:buClr>
                <a:schemeClr val="accent1"/>
              </a:buClr>
              <a:buFont typeface="Courier New" pitchFamily="49" charset="0"/>
              <a:buChar char="o"/>
            </a:pPr>
            <a:endParaRPr lang="en-US" sz="28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>
              <a:buClr>
                <a:schemeClr val="accent1"/>
              </a:buClr>
              <a:buFont typeface="Courier New" pitchFamily="49" charset="0"/>
              <a:buChar char="o"/>
            </a:pPr>
            <a:r>
              <a:rPr lang="en-US" sz="2800" dirty="0" smtClean="0">
                <a:solidFill>
                  <a:srgbClr val="60299E"/>
                </a:solidFill>
              </a:rPr>
              <a:t>Difficulty navigating state licensure process due to lack of clarity, state variation, time, and financial burden</a:t>
            </a:r>
          </a:p>
          <a:p>
            <a:pPr lvl="1">
              <a:buClr>
                <a:schemeClr val="accent1"/>
              </a:buClr>
              <a:buFont typeface="Courier New" pitchFamily="49" charset="0"/>
              <a:buChar char="o"/>
            </a:pPr>
            <a:endParaRPr lang="en-US" sz="28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>
              <a:buClr>
                <a:schemeClr val="accent1"/>
              </a:buClr>
              <a:buFont typeface="Courier New" pitchFamily="49" charset="0"/>
              <a:buChar char="o"/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Certification and job search process is expensive and new grads may struggle with finances during the process of searching for a job</a:t>
            </a:r>
          </a:p>
          <a:p>
            <a:pPr lvl="2">
              <a:buClr>
                <a:schemeClr val="accent1"/>
              </a:buClr>
              <a:buFont typeface="Courier New" pitchFamily="49" charset="0"/>
              <a:buChar char="o"/>
            </a:pPr>
            <a:endParaRPr lang="en-US" dirty="0" smtClean="0"/>
          </a:p>
          <a:p>
            <a:pPr lvl="2">
              <a:buClr>
                <a:schemeClr val="accent1"/>
              </a:buClr>
              <a:buFont typeface="Courier New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49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1347</TotalTime>
  <Words>1259</Words>
  <Application>Microsoft Office PowerPoint</Application>
  <PresentationFormat>On-screen Show (4:3)</PresentationFormat>
  <Paragraphs>275</Paragraphs>
  <Slides>22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Civic</vt:lpstr>
      <vt:lpstr>Midwifery Student Report from the Liaisons to Student Issues Section </vt:lpstr>
      <vt:lpstr>       Student Report 2013</vt:lpstr>
      <vt:lpstr>Work Groups</vt:lpstr>
      <vt:lpstr>Best Practices in Midwifery Education</vt:lpstr>
      <vt:lpstr>Different Programmatic Strengths</vt:lpstr>
      <vt:lpstr> Enhance Collaboration between  Midwifery Educators</vt:lpstr>
      <vt:lpstr>Adaptation of New Technology</vt:lpstr>
      <vt:lpstr>Transition to Practice</vt:lpstr>
      <vt:lpstr>Defining the Issue</vt:lpstr>
      <vt:lpstr>     What has been done so far?</vt:lpstr>
      <vt:lpstr>Recommendations</vt:lpstr>
      <vt:lpstr>Preceptorship</vt:lpstr>
      <vt:lpstr>Defining the Issue</vt:lpstr>
      <vt:lpstr>What’s been done already…</vt:lpstr>
      <vt:lpstr>Student Recommendations</vt:lpstr>
      <vt:lpstr>Student CMs</vt:lpstr>
      <vt:lpstr>Defining the Issue</vt:lpstr>
      <vt:lpstr>What has been done so far?</vt:lpstr>
      <vt:lpstr>Recommendations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Issue Section Report</dc:title>
  <dc:creator>Elizabeth Tombs</dc:creator>
  <cp:lastModifiedBy>elaine</cp:lastModifiedBy>
  <cp:revision>22</cp:revision>
  <dcterms:created xsi:type="dcterms:W3CDTF">2013-05-29T22:09:48Z</dcterms:created>
  <dcterms:modified xsi:type="dcterms:W3CDTF">2013-06-06T02:36:33Z</dcterms:modified>
</cp:coreProperties>
</file>