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7" r:id="rId4"/>
    <p:sldId id="286" r:id="rId5"/>
    <p:sldId id="285" r:id="rId6"/>
    <p:sldId id="268" r:id="rId7"/>
    <p:sldId id="270" r:id="rId8"/>
    <p:sldId id="279" r:id="rId9"/>
    <p:sldId id="271" r:id="rId10"/>
    <p:sldId id="272" r:id="rId11"/>
    <p:sldId id="273" r:id="rId12"/>
    <p:sldId id="277" r:id="rId13"/>
    <p:sldId id="274" r:id="rId14"/>
    <p:sldId id="275" r:id="rId15"/>
    <p:sldId id="276" r:id="rId16"/>
    <p:sldId id="283" r:id="rId17"/>
    <p:sldId id="288" r:id="rId18"/>
    <p:sldId id="282" r:id="rId19"/>
    <p:sldId id="281" r:id="rId20"/>
    <p:sldId id="267" r:id="rId21"/>
    <p:sldId id="289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6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FEBB5-459E-4A65-BCA6-00E924791021}" type="datetimeFigureOut">
              <a:rPr lang="en-US" smtClean="0"/>
              <a:t>6/5/2013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1879C-955E-4281-931E-83F0C239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00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528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03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55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31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Number</a:t>
            </a:r>
            <a:r>
              <a:rPr lang="en-US" baseline="0" dirty="0" smtClean="0"/>
              <a:t> of qualified CNM applicants far out numbers available positions d/t limited preceptors. </a:t>
            </a:r>
          </a:p>
          <a:p>
            <a:r>
              <a:rPr lang="en-US" dirty="0" smtClean="0"/>
              <a:t>Universal liability standards</a:t>
            </a:r>
            <a:r>
              <a:rPr lang="en-US" baseline="0" dirty="0" smtClean="0"/>
              <a:t> facilitating placement.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39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Any preceptor in the last 2 years please raise</a:t>
            </a:r>
            <a:r>
              <a:rPr lang="en-US" baseline="0" dirty="0" smtClean="0"/>
              <a:t> your hand (applause).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79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Match location, experience</a:t>
            </a:r>
            <a:r>
              <a:rPr lang="en-US" baseline="0" dirty="0" smtClean="0"/>
              <a:t> (level), interests, goals.  Minimal fee for non-member student, included in ACNM student fee.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89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9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499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92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35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788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12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30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75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20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90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9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57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1879C-955E-4281-931E-83F0C239BB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4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6/5/2013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1752600"/>
          </a:xfrm>
        </p:spPr>
        <p:txBody>
          <a:bodyPr/>
          <a:lstStyle/>
          <a:p>
            <a:r>
              <a:rPr lang="en-US" smtClean="0"/>
              <a:t>June 2, </a:t>
            </a:r>
            <a:r>
              <a:rPr lang="en-US" dirty="0"/>
              <a:t>2013</a:t>
            </a:r>
          </a:p>
          <a:p>
            <a:r>
              <a:rPr lang="en-US" dirty="0" smtClean="0"/>
              <a:t>ACNM National meeting</a:t>
            </a:r>
          </a:p>
          <a:p>
            <a:r>
              <a:rPr lang="en-US" dirty="0" smtClean="0"/>
              <a:t>Nashville, TN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700" dirty="0" smtClean="0">
                <a:solidFill>
                  <a:schemeClr val="bg2">
                    <a:lumMod val="50000"/>
                  </a:schemeClr>
                </a:solidFill>
              </a:rPr>
              <a:t>Midwifery Student Report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700" dirty="0" smtClean="0">
                <a:solidFill>
                  <a:schemeClr val="bg2">
                    <a:lumMod val="50000"/>
                  </a:schemeClr>
                </a:solidFill>
              </a:rPr>
              <a:t>from the Liaisons to Student Issues Section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2579" y="3854199"/>
            <a:ext cx="3797207" cy="236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32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/>
            </a:r>
            <a:br>
              <a:rPr lang="en-US" sz="3600" dirty="0" smtClean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</a:rPr>
              <a:t/>
            </a: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3600" dirty="0" smtClean="0">
                <a:solidFill>
                  <a:schemeClr val="accent1"/>
                </a:solidFill>
              </a:rPr>
              <a:t/>
            </a:r>
            <a:br>
              <a:rPr lang="en-US" sz="3600" dirty="0" smtClean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</a:rPr>
              <a:t/>
            </a: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3600" dirty="0" smtClean="0">
                <a:solidFill>
                  <a:schemeClr val="accent1"/>
                </a:solidFill>
              </a:rPr>
              <a:t/>
            </a:r>
            <a:br>
              <a:rPr lang="en-US" sz="3600" dirty="0" smtClean="0">
                <a:solidFill>
                  <a:schemeClr val="accent1"/>
                </a:solidFill>
              </a:rPr>
            </a:br>
            <a:r>
              <a:rPr lang="en-US" sz="3600" dirty="0" smtClean="0">
                <a:solidFill>
                  <a:schemeClr val="accent1"/>
                </a:solidFill>
              </a:rPr>
              <a:t>What </a:t>
            </a:r>
            <a:r>
              <a:rPr lang="en-US" sz="3600" dirty="0">
                <a:solidFill>
                  <a:schemeClr val="accent1"/>
                </a:solidFill>
              </a:rPr>
              <a:t>has been done so far</a:t>
            </a:r>
            <a:r>
              <a:rPr lang="en-US" sz="3600" dirty="0" smtClean="0">
                <a:solidFill>
                  <a:schemeClr val="accent1"/>
                </a:solidFill>
              </a:rPr>
              <a:t>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1752" y="1333464"/>
            <a:ext cx="870606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2">
                    <a:lumMod val="50000"/>
                  </a:schemeClr>
                </a:solidFill>
              </a:rPr>
              <a:t>ACNM </a:t>
            </a:r>
            <a:r>
              <a:rPr lang="en-US" sz="2600" b="1" dirty="0">
                <a:solidFill>
                  <a:schemeClr val="bg2">
                    <a:lumMod val="50000"/>
                  </a:schemeClr>
                </a:solidFill>
              </a:rPr>
              <a:t>Residency Task Force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</a:rPr>
              <a:t>stablished 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2012, currently 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</a:rPr>
              <a:t>exploring feasibility</a:t>
            </a:r>
            <a:endParaRPr lang="en-US" sz="26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600" b="1" dirty="0">
                <a:solidFill>
                  <a:schemeClr val="bg2">
                    <a:lumMod val="50000"/>
                  </a:schemeClr>
                </a:solidFill>
              </a:rPr>
              <a:t>Individual programs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e.g. Georgetown’s “Professional Aspects” course includes a roadmap into practice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b="1" dirty="0">
                <a:solidFill>
                  <a:schemeClr val="bg2">
                    <a:lumMod val="50000"/>
                  </a:schemeClr>
                </a:solidFill>
              </a:rPr>
              <a:t>Midwifejobs.com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A valuable resource for midwifery students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accessible, up to date, and widely </a:t>
            </a: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</a:rPr>
              <a:t>used</a:t>
            </a:r>
          </a:p>
          <a:p>
            <a:pPr marL="1371600" lvl="2" indent="-457200">
              <a:buFont typeface="Arial" pitchFamily="34" charset="0"/>
              <a:buChar char="•"/>
            </a:pPr>
            <a:endParaRPr lang="en-US" sz="26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Students greatly appreciate those practices that are willing to hire new grads and provide mentorship</a:t>
            </a:r>
          </a:p>
        </p:txBody>
      </p:sp>
    </p:spTree>
    <p:extLst>
      <p:ext uri="{BB962C8B-B14F-4D97-AF65-F5344CB8AC3E}">
        <p14:creationId xmlns:p14="http://schemas.microsoft.com/office/powerpoint/2010/main" val="115510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Recommendations</a:t>
            </a:r>
            <a:endParaRPr lang="en-US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420238"/>
            <a:ext cx="9007814" cy="51556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bg2">
                  <a:lumMod val="50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100" b="1" dirty="0" smtClean="0">
                <a:solidFill>
                  <a:schemeClr val="accent3">
                    <a:lumMod val="50000"/>
                  </a:schemeClr>
                </a:solidFill>
              </a:rPr>
              <a:t>Certification and Credentialing</a:t>
            </a:r>
          </a:p>
          <a:p>
            <a:pPr lvl="2">
              <a:buClr>
                <a:schemeClr val="bg2">
                  <a:lumMod val="50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100" dirty="0" smtClean="0">
                <a:solidFill>
                  <a:schemeClr val="accent3">
                    <a:lumMod val="50000"/>
                  </a:schemeClr>
                </a:solidFill>
              </a:rPr>
              <a:t>Begin student preparation for certification and hospital privileging process early in their program</a:t>
            </a:r>
          </a:p>
          <a:p>
            <a:pPr lvl="2">
              <a:buClr>
                <a:schemeClr val="bg2">
                  <a:lumMod val="50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100" dirty="0" smtClean="0">
                <a:solidFill>
                  <a:schemeClr val="accent3">
                    <a:lumMod val="50000"/>
                  </a:schemeClr>
                </a:solidFill>
              </a:rPr>
              <a:t>Provide an outline of the certification process on the ACNM student webpage</a:t>
            </a:r>
          </a:p>
          <a:p>
            <a:pPr lvl="2">
              <a:buClr>
                <a:schemeClr val="bg2">
                  <a:lumMod val="50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100" dirty="0" smtClean="0">
                <a:solidFill>
                  <a:schemeClr val="accent3">
                    <a:lumMod val="50000"/>
                  </a:schemeClr>
                </a:solidFill>
              </a:rPr>
              <a:t>Include students in ACNM’s strategic planning to facilitate hospital credentialing</a:t>
            </a:r>
          </a:p>
          <a:p>
            <a:pPr lvl="1">
              <a:buClr>
                <a:schemeClr val="bg2">
                  <a:lumMod val="50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100" b="1" dirty="0">
                <a:solidFill>
                  <a:schemeClr val="accent3">
                    <a:lumMod val="50000"/>
                  </a:schemeClr>
                </a:solidFill>
              </a:rPr>
              <a:t>Continue the ACNM </a:t>
            </a:r>
            <a:r>
              <a:rPr lang="en-US" sz="2100" b="1" dirty="0" smtClean="0">
                <a:solidFill>
                  <a:schemeClr val="accent3">
                    <a:lumMod val="50000"/>
                  </a:schemeClr>
                </a:solidFill>
              </a:rPr>
              <a:t>Residency/Internship </a:t>
            </a:r>
            <a:r>
              <a:rPr lang="en-US" sz="2100" b="1" dirty="0">
                <a:solidFill>
                  <a:schemeClr val="accent3">
                    <a:lumMod val="50000"/>
                  </a:schemeClr>
                </a:solidFill>
              </a:rPr>
              <a:t>Task </a:t>
            </a:r>
            <a:r>
              <a:rPr lang="en-US" sz="2100" b="1" dirty="0" smtClean="0">
                <a:solidFill>
                  <a:schemeClr val="accent3">
                    <a:lumMod val="50000"/>
                  </a:schemeClr>
                </a:solidFill>
              </a:rPr>
              <a:t>Force</a:t>
            </a:r>
          </a:p>
          <a:p>
            <a:pPr lvl="2">
              <a:buClr>
                <a:schemeClr val="bg2">
                  <a:lumMod val="50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1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100" dirty="0">
                <a:solidFill>
                  <a:schemeClr val="accent3">
                    <a:lumMod val="50000"/>
                  </a:schemeClr>
                </a:solidFill>
              </a:rPr>
              <a:t>W</a:t>
            </a:r>
            <a:r>
              <a:rPr lang="en-US" sz="2100" dirty="0" smtClean="0">
                <a:solidFill>
                  <a:schemeClr val="accent3">
                    <a:lumMod val="50000"/>
                  </a:schemeClr>
                </a:solidFill>
              </a:rPr>
              <a:t>ork </a:t>
            </a:r>
            <a:r>
              <a:rPr lang="en-US" sz="2100" dirty="0">
                <a:solidFill>
                  <a:schemeClr val="accent3">
                    <a:lumMod val="50000"/>
                  </a:schemeClr>
                </a:solidFill>
              </a:rPr>
              <a:t>toward establishment of </a:t>
            </a:r>
            <a:r>
              <a:rPr lang="en-US" sz="2100" dirty="0" smtClean="0">
                <a:solidFill>
                  <a:schemeClr val="accent3">
                    <a:lumMod val="50000"/>
                  </a:schemeClr>
                </a:solidFill>
              </a:rPr>
              <a:t>residency/internship </a:t>
            </a:r>
            <a:r>
              <a:rPr lang="en-US" sz="2100" dirty="0">
                <a:solidFill>
                  <a:schemeClr val="accent3">
                    <a:lumMod val="50000"/>
                  </a:schemeClr>
                </a:solidFill>
              </a:rPr>
              <a:t>programs for new grads who would like to do a </a:t>
            </a:r>
            <a:r>
              <a:rPr lang="en-US" sz="2100" dirty="0" smtClean="0">
                <a:solidFill>
                  <a:schemeClr val="accent3">
                    <a:lumMod val="50000"/>
                  </a:schemeClr>
                </a:solidFill>
              </a:rPr>
              <a:t>residency/internship</a:t>
            </a:r>
          </a:p>
          <a:p>
            <a:pPr lvl="1">
              <a:buClr>
                <a:schemeClr val="bg2">
                  <a:lumMod val="50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100" b="1" dirty="0" smtClean="0">
                <a:solidFill>
                  <a:schemeClr val="accent3">
                    <a:lumMod val="50000"/>
                  </a:schemeClr>
                </a:solidFill>
              </a:rPr>
              <a:t>Implement more Annual Meeting workshops or webinars for students</a:t>
            </a:r>
            <a:endParaRPr lang="en-US" sz="21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buClr>
                <a:schemeClr val="bg2">
                  <a:lumMod val="50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sz="2100" dirty="0">
                <a:solidFill>
                  <a:schemeClr val="accent3">
                    <a:lumMod val="50000"/>
                  </a:schemeClr>
                </a:solidFill>
              </a:rPr>
              <a:t>H</a:t>
            </a:r>
            <a:r>
              <a:rPr lang="en-US" sz="2100" dirty="0" smtClean="0">
                <a:solidFill>
                  <a:schemeClr val="accent3">
                    <a:lumMod val="50000"/>
                  </a:schemeClr>
                </a:solidFill>
              </a:rPr>
              <a:t>elping students create a “roadmap” from graduating to certification to starting a job may include individual program specifics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6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Preceptorship</a:t>
            </a:r>
            <a:endParaRPr lang="en-US" dirty="0"/>
          </a:p>
        </p:txBody>
      </p:sp>
      <p:sp>
        <p:nvSpPr>
          <p:cNvPr id="4" name="Subtitle 1"/>
          <p:cNvSpPr>
            <a:spLocks noGrp="1"/>
          </p:cNvSpPr>
          <p:nvPr>
            <p:ph type="subTitle" idx="1"/>
          </p:nvPr>
        </p:nvSpPr>
        <p:spPr>
          <a:xfrm>
            <a:off x="685800" y="2819399"/>
            <a:ext cx="7772400" cy="3464669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</a:rPr>
              <a:t>Defining the Issue</a:t>
            </a: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endParaRPr lang="en-US" sz="3300" cap="none" spc="0" dirty="0" smtClean="0">
              <a:solidFill>
                <a:schemeClr val="bg1"/>
              </a:solidFill>
            </a:endParaRP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</a:rPr>
              <a:t>What has been done so far?</a:t>
            </a: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endParaRPr lang="en-US" sz="3300" cap="none" spc="0" dirty="0" smtClean="0">
              <a:solidFill>
                <a:schemeClr val="bg1"/>
              </a:solidFill>
            </a:endParaRP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</a:rPr>
              <a:t>Recommendations</a:t>
            </a:r>
          </a:p>
          <a:p>
            <a:pPr algn="l">
              <a:spcBef>
                <a:spcPts val="0"/>
              </a:spcBef>
              <a:buClrTx/>
              <a:buSzTx/>
            </a:pPr>
            <a:endParaRPr lang="en-US" sz="2600" b="0" cap="none" spc="0" dirty="0">
              <a:solidFill>
                <a:srgbClr val="C5A6E8">
                  <a:lumMod val="50000"/>
                </a:srgb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45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01751" y="1439694"/>
            <a:ext cx="8686605" cy="488328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Availability of preceptors is limiting our numbers, resulting in trends toward negative population growth for our profession. 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Limited accessibility of preceptors &amp; facilities.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Professional Liability requirements limit where students can practice. 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Competition with medical residents. 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6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55643" y="1420238"/>
            <a:ext cx="8832714" cy="496110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Division of Education developed a handbook for preceptors and database access.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Preceptor workshops at the annual meetings.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Exhibit booth with resources for current preceptors.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Preceptor recognition awards.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Funding continues to be addressed through legislative channels. 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We appreciate all of the preceptors that are here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been done already…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8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36187" y="1361872"/>
            <a:ext cx="8852170" cy="533075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Identify a day to “push for preceptors”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mails sent to all certified CNMs/CMs. 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“Match” link on ACNM website 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Include checkbox prompt for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preceptorship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on AMCB certification renewal 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ACNM contacts interested preceptors &amp; add to the preceptor database 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Preceptor Incentives 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REWARD THEM AND THEY WILL COME!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Discount for ACNM membership &amp; conference fees. 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Access to university library system.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Increased awareness of CE credit for preceptors from AMCB.  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0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CMs</a:t>
            </a:r>
            <a:endParaRPr lang="en-US" dirty="0"/>
          </a:p>
        </p:txBody>
      </p:sp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685800" y="2819399"/>
            <a:ext cx="7772400" cy="3464669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</a:rPr>
              <a:t>Defining the Issue</a:t>
            </a: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endParaRPr lang="en-US" sz="3300" cap="none" spc="0" dirty="0" smtClean="0">
              <a:solidFill>
                <a:schemeClr val="bg1"/>
              </a:solidFill>
            </a:endParaRP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</a:rPr>
              <a:t>What has been done so far?</a:t>
            </a: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endParaRPr lang="en-US" sz="3300" cap="none" spc="0" dirty="0" smtClean="0">
              <a:solidFill>
                <a:schemeClr val="bg1"/>
              </a:solidFill>
            </a:endParaRP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</a:rPr>
              <a:t>Recommendations</a:t>
            </a:r>
          </a:p>
          <a:p>
            <a:pPr algn="l">
              <a:spcBef>
                <a:spcPts val="0"/>
              </a:spcBef>
              <a:buClrTx/>
              <a:buSzTx/>
            </a:pPr>
            <a:endParaRPr lang="en-US" sz="2600" b="0" cap="none" spc="0" dirty="0">
              <a:solidFill>
                <a:srgbClr val="C5A6E8">
                  <a:lumMod val="50000"/>
                </a:srgb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9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Issue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1751" y="1391853"/>
            <a:ext cx="8686605" cy="644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</a:rPr>
              <a:t>Shared Issues CM/CNM students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Preceptor shortage, expense, regulatory variation by state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</a:rPr>
              <a:t>Distinct to CM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Diminished opportunities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Third party reimbursement issues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Exclusion from Medicare Equality Provision of the ACA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Inability of CMs to qualify for loan repayment through HRSA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500" dirty="0">
                <a:solidFill>
                  <a:schemeClr val="accent1">
                    <a:lumMod val="50000"/>
                  </a:schemeClr>
                </a:solidFill>
              </a:rPr>
              <a:t>Restricted access to prescriptive </a:t>
            </a: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authority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Lack of awareness of CM credential among potential preceptors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700" dirty="0" smtClean="0"/>
          </a:p>
          <a:p>
            <a:pPr marL="914400" lvl="1" indent="-457200">
              <a:buFont typeface="Arial" pitchFamily="34" charset="0"/>
              <a:buChar char="•"/>
            </a:pPr>
            <a:endParaRPr lang="en-US" sz="2700" b="1" dirty="0" smtClean="0"/>
          </a:p>
          <a:p>
            <a:pPr lvl="1"/>
            <a:r>
              <a:rPr lang="en-US" sz="2700" b="1" dirty="0" smtClean="0"/>
              <a:t> 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08536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been done so far?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6187" y="1361872"/>
            <a:ext cx="8699965" cy="5233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accent1">
                    <a:lumMod val="50000"/>
                  </a:schemeClr>
                </a:solidFill>
              </a:rPr>
              <a:t>ACNM’s excellent efforts to increase states’ recognition of CM credential lead to recent changes in regulation in Missouri and Delaware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7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accent1">
                    <a:lumMod val="50000"/>
                  </a:schemeClr>
                </a:solidFill>
              </a:rPr>
              <a:t>ACNM continues to challenge existing provider bias against CM by raising awareness of identical standards of education and practice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7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accent1">
                    <a:lumMod val="50000"/>
                  </a:schemeClr>
                </a:solidFill>
              </a:rPr>
              <a:t>Academic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accent1">
                    <a:lumMod val="50000"/>
                  </a:schemeClr>
                </a:solidFill>
              </a:rPr>
              <a:t>Research on equal academic outcomes of direct entry compare to nursing prepared midwives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accent1">
                    <a:lumMod val="50000"/>
                  </a:schemeClr>
                </a:solidFill>
              </a:rPr>
              <a:t>Inclusion of SM intensive health skills sessions </a:t>
            </a:r>
            <a:endParaRPr lang="en-US" sz="27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1751" y="1264596"/>
            <a:ext cx="8842249" cy="5509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Involve input from students and recent graduates in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Future inclusion of CMs in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the Medicare Equity Provision 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lans toward inclusion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of CM-pathway students in the HRSA loan repayment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program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Efforts to address the preceptor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shortage should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include subsections that highlight the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CM-pathway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Develop materials for students aimed at efficiently addressing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preceptors and site staff lacking familiarity with the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CM-pathway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ACNM's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state affiliates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should make opportunities available for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both CM and CNM students to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participate in the advancement of the CM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credential</a:t>
            </a:r>
          </a:p>
          <a:p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1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35996"/>
          </a:xfrm>
          <a:noFill/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/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/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/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/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 Student Report</a:t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2013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46110" y="1527174"/>
            <a:ext cx="8842248" cy="4756894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solidFill>
                  <a:schemeClr val="accent3">
                    <a:lumMod val="50000"/>
                  </a:schemeClr>
                </a:solidFill>
              </a:rPr>
              <a:t>“Grateful the ACNM is interested in the student experience…. </a:t>
            </a:r>
            <a:r>
              <a:rPr lang="en-US" sz="9600" dirty="0">
                <a:solidFill>
                  <a:schemeClr val="accent3">
                    <a:lumMod val="50000"/>
                  </a:schemeClr>
                </a:solidFill>
              </a:rPr>
              <a:t>Creating </a:t>
            </a:r>
            <a:r>
              <a:rPr lang="en-US" sz="9600" dirty="0" smtClean="0">
                <a:solidFill>
                  <a:schemeClr val="accent3">
                    <a:lumMod val="50000"/>
                  </a:schemeClr>
                </a:solidFill>
              </a:rPr>
              <a:t>a space for us...”</a:t>
            </a:r>
          </a:p>
          <a:p>
            <a:endParaRPr lang="en-US" sz="9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9600" dirty="0" smtClean="0">
                <a:solidFill>
                  <a:schemeClr val="accent3">
                    <a:lumMod val="50000"/>
                  </a:schemeClr>
                </a:solidFill>
              </a:rPr>
              <a:t>“Appreciate the opportunity to attend meetings and become a part of ACNM at a student rate…”</a:t>
            </a:r>
          </a:p>
          <a:p>
            <a:endParaRPr lang="en-US" sz="9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9600" dirty="0" smtClean="0">
                <a:solidFill>
                  <a:schemeClr val="accent3">
                    <a:lumMod val="50000"/>
                  </a:schemeClr>
                </a:solidFill>
              </a:rPr>
              <a:t>“Our annual meeting provides opportunities to network with professionals who share common interests…….”</a:t>
            </a:r>
          </a:p>
          <a:p>
            <a:endParaRPr lang="en-US" sz="9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9600" dirty="0" smtClean="0">
                <a:solidFill>
                  <a:schemeClr val="accent3">
                    <a:lumMod val="50000"/>
                  </a:schemeClr>
                </a:solidFill>
              </a:rPr>
              <a:t>“ACNM is truly committed to assist our transition to practice….” </a:t>
            </a:r>
          </a:p>
          <a:p>
            <a:endParaRPr lang="en-US" sz="9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9600" dirty="0" smtClean="0">
                <a:solidFill>
                  <a:schemeClr val="accent3">
                    <a:lumMod val="50000"/>
                  </a:schemeClr>
                </a:solidFill>
              </a:rPr>
              <a:t>“Dedicated faculty and the support of fellow students is indispensable...”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27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tude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50" y="395516"/>
            <a:ext cx="6876142" cy="579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4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8182" y="54263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487804"/>
              </p:ext>
            </p:extLst>
          </p:nvPr>
        </p:nvGraphicFramePr>
        <p:xfrm>
          <a:off x="623454" y="392546"/>
          <a:ext cx="7989454" cy="5853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727"/>
                <a:gridCol w="3994727"/>
              </a:tblGrid>
              <a:tr h="5853545">
                <a:tc>
                  <a:txBody>
                    <a:bodyPr/>
                    <a:lstStyle/>
                    <a:p>
                      <a:r>
                        <a:rPr lang="en-US" dirty="0" smtClean="0"/>
                        <a:t>Baylor University</a:t>
                      </a:r>
                    </a:p>
                    <a:p>
                      <a:r>
                        <a:rPr lang="en-US" dirty="0" err="1" smtClean="0"/>
                        <a:t>Baystate</a:t>
                      </a:r>
                      <a:r>
                        <a:rPr lang="en-US" dirty="0" smtClean="0"/>
                        <a:t> Medical Center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California State University, </a:t>
                      </a:r>
                    </a:p>
                    <a:p>
                      <a:r>
                        <a:rPr lang="en-US" dirty="0" smtClean="0"/>
                        <a:t>   Fullerton</a:t>
                      </a:r>
                    </a:p>
                    <a:p>
                      <a:r>
                        <a:rPr lang="en-US" dirty="0" smtClean="0"/>
                        <a:t>Case Western Reserve </a:t>
                      </a:r>
                    </a:p>
                    <a:p>
                      <a:r>
                        <a:rPr lang="en-US" dirty="0" smtClean="0"/>
                        <a:t>   University</a:t>
                      </a:r>
                    </a:p>
                    <a:p>
                      <a:r>
                        <a:rPr lang="en-US" dirty="0" smtClean="0"/>
                        <a:t>Columbia University</a:t>
                      </a:r>
                    </a:p>
                    <a:p>
                      <a:r>
                        <a:rPr lang="en-US" dirty="0" smtClean="0"/>
                        <a:t>East Carolina University</a:t>
                      </a:r>
                    </a:p>
                    <a:p>
                      <a:r>
                        <a:rPr lang="en-US" dirty="0" smtClean="0"/>
                        <a:t>Emory University</a:t>
                      </a:r>
                    </a:p>
                    <a:p>
                      <a:r>
                        <a:rPr lang="en-US" dirty="0" smtClean="0"/>
                        <a:t>Frontier School of Midwifery </a:t>
                      </a:r>
                    </a:p>
                    <a:p>
                      <a:r>
                        <a:rPr lang="en-US" dirty="0" smtClean="0"/>
                        <a:t>   and Family Nursing</a:t>
                      </a:r>
                    </a:p>
                    <a:p>
                      <a:r>
                        <a:rPr lang="en-US" dirty="0" smtClean="0"/>
                        <a:t>Georgetown University</a:t>
                      </a:r>
                    </a:p>
                    <a:p>
                      <a:r>
                        <a:rPr lang="en-US" dirty="0" smtClean="0"/>
                        <a:t>Marquette University</a:t>
                      </a:r>
                    </a:p>
                    <a:p>
                      <a:r>
                        <a:rPr lang="en-US" dirty="0" smtClean="0"/>
                        <a:t>Midwifery Institute of  </a:t>
                      </a:r>
                    </a:p>
                    <a:p>
                      <a:r>
                        <a:rPr lang="en-US" baseline="0" dirty="0" smtClean="0"/>
                        <a:t>    </a:t>
                      </a:r>
                      <a:r>
                        <a:rPr lang="en-US" dirty="0" smtClean="0"/>
                        <a:t>Philadelphia University</a:t>
                      </a:r>
                    </a:p>
                    <a:p>
                      <a:r>
                        <a:rPr lang="en-US" dirty="0" smtClean="0"/>
                        <a:t>New York University</a:t>
                      </a:r>
                    </a:p>
                    <a:p>
                      <a:r>
                        <a:rPr lang="en-US" dirty="0" smtClean="0"/>
                        <a:t>Oregon Health Sciences </a:t>
                      </a:r>
                    </a:p>
                    <a:p>
                      <a:r>
                        <a:rPr lang="en-US" dirty="0" smtClean="0"/>
                        <a:t>   University</a:t>
                      </a:r>
                    </a:p>
                    <a:p>
                      <a:r>
                        <a:rPr lang="en-US" dirty="0" smtClean="0"/>
                        <a:t>San Diego State University</a:t>
                      </a:r>
                    </a:p>
                    <a:p>
                      <a:r>
                        <a:rPr lang="en-US" dirty="0" smtClean="0"/>
                        <a:t>Seattle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Robin </a:t>
                      </a:r>
                      <a:r>
                        <a:rPr lang="en-US" dirty="0" err="1" smtClean="0"/>
                        <a:t>Evenson</a:t>
                      </a:r>
                      <a:endParaRPr lang="en-US" dirty="0" smtClean="0"/>
                    </a:p>
                    <a:p>
                      <a:r>
                        <a:rPr lang="en-US" sz="1600" dirty="0" err="1" smtClean="0"/>
                        <a:t>Cheryle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Botin</a:t>
                      </a:r>
                      <a:r>
                        <a:rPr lang="en-US" sz="1600" dirty="0" smtClean="0"/>
                        <a:t>, Stacy Temple, Anna </a:t>
                      </a:r>
                      <a:r>
                        <a:rPr lang="en-US" sz="1600" dirty="0" err="1" smtClean="0"/>
                        <a:t>Keshislya</a:t>
                      </a:r>
                      <a:endParaRPr lang="en-US" sz="1600" dirty="0" smtClean="0"/>
                    </a:p>
                    <a:p>
                      <a:r>
                        <a:rPr lang="en-US" dirty="0" smtClean="0"/>
                        <a:t>Kendra Johnson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Corinne </a:t>
                      </a:r>
                      <a:r>
                        <a:rPr lang="en-US" dirty="0" err="1" smtClean="0"/>
                        <a:t>Stasko,Emily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Hanavan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Lillian </a:t>
                      </a:r>
                      <a:r>
                        <a:rPr lang="en-US" dirty="0" err="1" smtClean="0"/>
                        <a:t>Funke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Sheiva</a:t>
                      </a:r>
                      <a:r>
                        <a:rPr lang="en-US" dirty="0" smtClean="0"/>
                        <a:t> Miller-Mills</a:t>
                      </a:r>
                    </a:p>
                    <a:p>
                      <a:r>
                        <a:rPr lang="en-US" dirty="0" smtClean="0"/>
                        <a:t>Whitney Miller</a:t>
                      </a:r>
                    </a:p>
                    <a:p>
                      <a:r>
                        <a:rPr lang="en-US" dirty="0" smtClean="0"/>
                        <a:t>Stephanie Lowe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Judith </a:t>
                      </a:r>
                      <a:r>
                        <a:rPr lang="en-US" dirty="0" err="1" smtClean="0"/>
                        <a:t>Wafe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Allyson </a:t>
                      </a:r>
                      <a:r>
                        <a:rPr lang="en-US" dirty="0" err="1" smtClean="0"/>
                        <a:t>Hornstein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Megan O'Conner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Lillian Hofer</a:t>
                      </a:r>
                    </a:p>
                    <a:p>
                      <a:r>
                        <a:rPr lang="en-US" dirty="0" err="1" smtClean="0"/>
                        <a:t>AlexAnn</a:t>
                      </a:r>
                      <a:r>
                        <a:rPr lang="en-US" dirty="0" smtClean="0"/>
                        <a:t> Westlake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Tricia St Clair</a:t>
                      </a:r>
                    </a:p>
                    <a:p>
                      <a:r>
                        <a:rPr lang="en-US" dirty="0" smtClean="0"/>
                        <a:t>Jennifer Bishop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324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273521"/>
              </p:ext>
            </p:extLst>
          </p:nvPr>
        </p:nvGraphicFramePr>
        <p:xfrm>
          <a:off x="577270" y="392545"/>
          <a:ext cx="803563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819"/>
                <a:gridCol w="4017819"/>
              </a:tblGrid>
              <a:tr h="49645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Shenandoah University</a:t>
                      </a:r>
                    </a:p>
                    <a:p>
                      <a:r>
                        <a:rPr lang="en-US" sz="1600" dirty="0" smtClean="0"/>
                        <a:t>State University of New York </a:t>
                      </a:r>
                    </a:p>
                    <a:p>
                      <a:r>
                        <a:rPr lang="en-US" sz="1600" dirty="0" smtClean="0"/>
                        <a:t>   Downstate Medical </a:t>
                      </a:r>
                      <a:r>
                        <a:rPr lang="en-US" sz="1600" dirty="0" err="1" smtClean="0"/>
                        <a:t>Ctr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Texas Tech University Health </a:t>
                      </a:r>
                    </a:p>
                    <a:p>
                      <a:r>
                        <a:rPr lang="en-US" sz="1600" dirty="0" smtClean="0"/>
                        <a:t>   Sciences Center</a:t>
                      </a:r>
                    </a:p>
                    <a:p>
                      <a:r>
                        <a:rPr lang="en-US" sz="1600" dirty="0" smtClean="0"/>
                        <a:t>University of California, San </a:t>
                      </a:r>
                    </a:p>
                    <a:p>
                      <a:r>
                        <a:rPr lang="en-US" sz="1600" dirty="0" smtClean="0"/>
                        <a:t>   Francisco </a:t>
                      </a:r>
                    </a:p>
                    <a:p>
                      <a:r>
                        <a:rPr lang="en-US" sz="1600" dirty="0" smtClean="0"/>
                        <a:t>University of Cincinnati Nurse-</a:t>
                      </a:r>
                    </a:p>
                    <a:p>
                      <a:r>
                        <a:rPr lang="en-US" sz="1600" dirty="0" smtClean="0"/>
                        <a:t>   Midwifery</a:t>
                      </a:r>
                    </a:p>
                    <a:p>
                      <a:r>
                        <a:rPr lang="en-US" sz="1600" dirty="0" smtClean="0"/>
                        <a:t>University of Colorado Denver</a:t>
                      </a:r>
                    </a:p>
                    <a:p>
                      <a:r>
                        <a:rPr lang="en-US" sz="1600" dirty="0" smtClean="0"/>
                        <a:t>University of Florida</a:t>
                      </a:r>
                    </a:p>
                    <a:p>
                      <a:r>
                        <a:rPr lang="en-US" sz="1600" dirty="0" smtClean="0"/>
                        <a:t>University of Illinois at Chicago</a:t>
                      </a:r>
                    </a:p>
                    <a:p>
                      <a:r>
                        <a:rPr lang="en-US" sz="1600" dirty="0" smtClean="0"/>
                        <a:t>University of Kansas</a:t>
                      </a:r>
                    </a:p>
                    <a:p>
                      <a:r>
                        <a:rPr lang="en-US" sz="1600" dirty="0" smtClean="0"/>
                        <a:t>University of Medicine and </a:t>
                      </a:r>
                    </a:p>
                    <a:p>
                      <a:r>
                        <a:rPr lang="en-US" sz="1600" dirty="0" smtClean="0"/>
                        <a:t>   Dentistry of New Jersey</a:t>
                      </a:r>
                    </a:p>
                    <a:p>
                      <a:r>
                        <a:rPr lang="en-US" sz="1600" dirty="0" smtClean="0"/>
                        <a:t>University of Michigan</a:t>
                      </a:r>
                    </a:p>
                    <a:p>
                      <a:r>
                        <a:rPr lang="en-US" sz="1600" dirty="0" smtClean="0"/>
                        <a:t>University of Minnesota</a:t>
                      </a:r>
                    </a:p>
                    <a:p>
                      <a:r>
                        <a:rPr lang="en-US" sz="1600" dirty="0" smtClean="0"/>
                        <a:t>University of Pennsylvania</a:t>
                      </a:r>
                    </a:p>
                    <a:p>
                      <a:r>
                        <a:rPr lang="en-US" sz="1600" dirty="0" smtClean="0"/>
                        <a:t>University of Puerto Rico Grad </a:t>
                      </a:r>
                    </a:p>
                    <a:p>
                      <a:r>
                        <a:rPr lang="en-US" sz="1600" dirty="0" smtClean="0"/>
                        <a:t>   </a:t>
                      </a:r>
                      <a:r>
                        <a:rPr lang="en-US" sz="1600" dirty="0" err="1" smtClean="0"/>
                        <a:t>Sch</a:t>
                      </a:r>
                      <a:r>
                        <a:rPr lang="en-US" sz="1600" dirty="0" smtClean="0"/>
                        <a:t> of Pub </a:t>
                      </a:r>
                      <a:r>
                        <a:rPr lang="en-US" sz="1600" dirty="0" err="1" smtClean="0"/>
                        <a:t>Hlth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University of Utah</a:t>
                      </a:r>
                    </a:p>
                    <a:p>
                      <a:r>
                        <a:rPr lang="en-US" sz="1600" dirty="0" smtClean="0"/>
                        <a:t>University of Washington</a:t>
                      </a:r>
                    </a:p>
                    <a:p>
                      <a:r>
                        <a:rPr lang="en-US" sz="1600" dirty="0" smtClean="0"/>
                        <a:t>Vanderbilt University</a:t>
                      </a:r>
                    </a:p>
                    <a:p>
                      <a:r>
                        <a:rPr lang="en-US" sz="1600" dirty="0" smtClean="0"/>
                        <a:t>Yale University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Morgan Walker</a:t>
                      </a:r>
                    </a:p>
                    <a:p>
                      <a:r>
                        <a:rPr lang="en-US" sz="1600" dirty="0" smtClean="0"/>
                        <a:t>Ife </a:t>
                      </a:r>
                      <a:r>
                        <a:rPr lang="en-US" sz="1600" dirty="0" err="1" smtClean="0"/>
                        <a:t>Akinade</a:t>
                      </a:r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Elizabeth Tombs,</a:t>
                      </a:r>
                      <a:r>
                        <a:rPr lang="en-US" sz="1600" baseline="0" dirty="0" smtClean="0"/>
                        <a:t> Angela Westfall</a:t>
                      </a:r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Mia </a:t>
                      </a:r>
                      <a:r>
                        <a:rPr lang="en-US" sz="1600" dirty="0" err="1" smtClean="0"/>
                        <a:t>Openshaw</a:t>
                      </a:r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Rachel Stall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Anne Cloud</a:t>
                      </a:r>
                    </a:p>
                    <a:p>
                      <a:r>
                        <a:rPr lang="en-US" sz="1600" dirty="0" smtClean="0"/>
                        <a:t>Michele Anderson</a:t>
                      </a:r>
                    </a:p>
                    <a:p>
                      <a:r>
                        <a:rPr lang="en-US" sz="1600" dirty="0" smtClean="0"/>
                        <a:t>Joyce Garcia-Gonzalez</a:t>
                      </a:r>
                    </a:p>
                    <a:p>
                      <a:r>
                        <a:rPr lang="en-US" sz="1600" dirty="0" smtClean="0"/>
                        <a:t>Nancy </a:t>
                      </a:r>
                      <a:r>
                        <a:rPr lang="en-US" sz="1600" dirty="0" err="1" smtClean="0"/>
                        <a:t>Raile</a:t>
                      </a:r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Iliona</a:t>
                      </a:r>
                      <a:r>
                        <a:rPr lang="en-US" sz="1600" dirty="0" smtClean="0"/>
                        <a:t> De </a:t>
                      </a:r>
                      <a:r>
                        <a:rPr lang="en-US" sz="1600" dirty="0" err="1" smtClean="0"/>
                        <a:t>Santis</a:t>
                      </a:r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Minna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Navvab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Allison </a:t>
                      </a:r>
                      <a:r>
                        <a:rPr lang="en-US" sz="1600" dirty="0" err="1" smtClean="0"/>
                        <a:t>Harr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Karen Cullen</a:t>
                      </a:r>
                    </a:p>
                    <a:p>
                      <a:r>
                        <a:rPr lang="en-US" sz="1600" dirty="0" smtClean="0"/>
                        <a:t>Natalie Bruno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Annie </a:t>
                      </a:r>
                      <a:r>
                        <a:rPr lang="en-US" sz="1600" dirty="0" err="1" smtClean="0"/>
                        <a:t>Overson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Jane Silver</a:t>
                      </a:r>
                    </a:p>
                    <a:p>
                      <a:r>
                        <a:rPr lang="en-US" sz="1600" dirty="0" err="1" smtClean="0"/>
                        <a:t>Alexa</a:t>
                      </a:r>
                      <a:r>
                        <a:rPr lang="en-US" sz="1600" dirty="0" smtClean="0"/>
                        <a:t> Clay</a:t>
                      </a:r>
                    </a:p>
                    <a:p>
                      <a:r>
                        <a:rPr lang="en-US" sz="1600" dirty="0" smtClean="0"/>
                        <a:t>Emily </a:t>
                      </a:r>
                      <a:r>
                        <a:rPr lang="en-US" sz="1600" dirty="0" err="1" smtClean="0"/>
                        <a:t>MacLaury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09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Work Groups</a:t>
            </a:r>
            <a:endParaRPr lang="en-US" sz="34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2"/>
          </p:nvPr>
        </p:nvSpPr>
        <p:spPr>
          <a:xfrm>
            <a:off x="381000" y="2217057"/>
            <a:ext cx="2362200" cy="334785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Best Practices in Midwifery Education</a:t>
            </a:r>
          </a:p>
          <a:p>
            <a:r>
              <a:rPr lang="en-US" sz="2400" dirty="0" smtClean="0"/>
              <a:t>Transition to Practice</a:t>
            </a:r>
          </a:p>
          <a:p>
            <a:r>
              <a:rPr lang="en-US" sz="2400" dirty="0" smtClean="0"/>
              <a:t>Preceptor Issues</a:t>
            </a:r>
          </a:p>
          <a:p>
            <a:r>
              <a:rPr lang="en-US" sz="2400" dirty="0" smtClean="0"/>
              <a:t>Certified Midwives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138713" y="587826"/>
            <a:ext cx="560614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q"/>
            </a:pP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Reviewed 2012 Student Report</a:t>
            </a:r>
          </a:p>
          <a:p>
            <a:endParaRPr lang="en-US" sz="2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 typeface="Wingdings" charset="2"/>
              <a:buChar char="q"/>
            </a:pP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Talking points crafted by student work groups to address key student concerns: </a:t>
            </a:r>
          </a:p>
          <a:p>
            <a:pPr marL="914400" lvl="1" indent="-457200">
              <a:buFont typeface="Wingdings" charset="2"/>
              <a:buChar char="ü"/>
            </a:pP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</a:rPr>
              <a:t>Online collaboration</a:t>
            </a:r>
          </a:p>
          <a:p>
            <a:pPr marL="1371600" lvl="2" indent="-457200">
              <a:buFont typeface="Wingdings" charset="2"/>
              <a:buChar char="§"/>
            </a:pPr>
            <a:r>
              <a:rPr lang="en-US" sz="2200" dirty="0">
                <a:solidFill>
                  <a:schemeClr val="accent3">
                    <a:lumMod val="50000"/>
                  </a:schemeClr>
                </a:solidFill>
              </a:rPr>
              <a:t>Conference calls </a:t>
            </a:r>
            <a:endParaRPr lang="en-US" sz="2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371600" lvl="2" indent="-457200">
              <a:buFont typeface="Wingdings" charset="2"/>
              <a:buChar char="§"/>
            </a:pP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</a:rPr>
              <a:t>Webinars</a:t>
            </a:r>
          </a:p>
          <a:p>
            <a:pPr marL="1371600" lvl="2" indent="-457200">
              <a:buFont typeface="Wingdings" charset="2"/>
              <a:buChar char="§"/>
            </a:pP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</a:rPr>
              <a:t>Use of Google docs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</a:rPr>
              <a:t>SIS meeting at conference</a:t>
            </a:r>
          </a:p>
          <a:p>
            <a:endParaRPr lang="en-US" sz="2600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 typeface="Wingdings" charset="2"/>
              <a:buChar char="q"/>
            </a:pP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We respectfully request the Board  to consider current issues when crafting policies that influence student experiences.</a:t>
            </a:r>
            <a:endParaRPr lang="en-US" sz="2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0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2819399"/>
            <a:ext cx="7772400" cy="3464669"/>
          </a:xfrm>
        </p:spPr>
        <p:txBody>
          <a:bodyPr>
            <a:normAutofit fontScale="92500"/>
          </a:bodyPr>
          <a:lstStyle/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Programmatic </a:t>
            </a:r>
            <a:r>
              <a:rPr lang="en-US" sz="3300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Strengths in Midwifery Education</a:t>
            </a: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endParaRPr lang="en-US" sz="3300" cap="none" spc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Enhance </a:t>
            </a:r>
            <a:r>
              <a:rPr lang="en-US" sz="3300" cap="none" spc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 between Midwifery </a:t>
            </a:r>
            <a:r>
              <a:rPr lang="en-US" sz="3300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Educators</a:t>
            </a: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endParaRPr lang="en-US" sz="3300" cap="none" spc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Adaptation </a:t>
            </a:r>
            <a:r>
              <a:rPr lang="en-US" sz="3300" cap="none" spc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New Technology</a:t>
            </a:r>
          </a:p>
          <a:p>
            <a:pPr algn="l">
              <a:spcBef>
                <a:spcPts val="0"/>
              </a:spcBef>
              <a:buClrTx/>
              <a:buSzTx/>
            </a:pPr>
            <a:endParaRPr lang="en-US" sz="2600" b="0" cap="none" spc="0" dirty="0">
              <a:solidFill>
                <a:srgbClr val="C5A6E8">
                  <a:lumMod val="50000"/>
                </a:srgb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Best Practices in Midwifery Education</a:t>
            </a:r>
          </a:p>
        </p:txBody>
      </p:sp>
    </p:spTree>
    <p:extLst>
      <p:ext uri="{BB962C8B-B14F-4D97-AF65-F5344CB8AC3E}">
        <p14:creationId xmlns:p14="http://schemas.microsoft.com/office/powerpoint/2010/main" val="388507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01752" y="1527048"/>
            <a:ext cx="8503920" cy="4572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Students from all programs graduate with varying comfort with different Basic Midwifery Core Competencies</a:t>
            </a:r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We celebrate the diversity and strengths of different programs, but recognize that every program has areas for growth</a:t>
            </a:r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How can midwifery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ducation programs share their expertise and strengths amongst themselves?</a:t>
            </a:r>
          </a:p>
          <a:p>
            <a:endParaRPr lang="en-US" sz="2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Different Programmatic Strengths</a:t>
            </a:r>
          </a:p>
        </p:txBody>
      </p:sp>
    </p:spTree>
    <p:extLst>
      <p:ext uri="{BB962C8B-B14F-4D97-AF65-F5344CB8AC3E}">
        <p14:creationId xmlns:p14="http://schemas.microsoft.com/office/powerpoint/2010/main" val="7471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55643" y="1417638"/>
            <a:ext cx="8988357" cy="5138805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We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suggest a leading role for ACNM and DOME for the development of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evidence-based teaching practices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and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curricula</a:t>
            </a:r>
          </a:p>
          <a:p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Promote research into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“best practices”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in Midwifery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Education</a:t>
            </a:r>
          </a:p>
          <a:p>
            <a:pPr lvl="1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what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makes a program and its new graduates successful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Collegial sharing of information, resources, and ideas to share the strengths of education programs and promote consistent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quality</a:t>
            </a: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Prepare new graduates for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inter-professional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practice</a:t>
            </a:r>
          </a:p>
          <a:p>
            <a:endParaRPr lang="en-US" sz="25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9387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/>
                </a:solidFill>
              </a:rPr>
              <a:t>Enhance Collaboration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between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Midwifery </a:t>
            </a:r>
            <a:r>
              <a:rPr lang="en-US" dirty="0" smtClean="0">
                <a:solidFill>
                  <a:schemeClr val="accent1"/>
                </a:solidFill>
              </a:rPr>
              <a:t>Educators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2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Adaptation of New Technology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46109" y="1527174"/>
            <a:ext cx="8836152" cy="481525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As midwifery education evolves, we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should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integrate new technology</a:t>
            </a:r>
          </a:p>
          <a:p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Promote consistency between programs</a:t>
            </a:r>
          </a:p>
          <a:p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Encourage access and uptake of high-quality internet resources, webinars, simulation, PowerPoint, means of communication, and other ACNM resources</a:t>
            </a:r>
          </a:p>
        </p:txBody>
      </p:sp>
    </p:spTree>
    <p:extLst>
      <p:ext uri="{BB962C8B-B14F-4D97-AF65-F5344CB8AC3E}">
        <p14:creationId xmlns:p14="http://schemas.microsoft.com/office/powerpoint/2010/main" val="253608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Transition to Practice</a:t>
            </a:r>
            <a:endParaRPr lang="en-US" dirty="0"/>
          </a:p>
        </p:txBody>
      </p:sp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685800" y="2819399"/>
            <a:ext cx="7772400" cy="3464669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</a:rPr>
              <a:t>Defining the Issue</a:t>
            </a: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endParaRPr lang="en-US" sz="3300" cap="none" spc="0" dirty="0" smtClean="0">
              <a:solidFill>
                <a:schemeClr val="bg1"/>
              </a:solidFill>
            </a:endParaRP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</a:rPr>
              <a:t>What has been done so far?</a:t>
            </a: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endParaRPr lang="en-US" sz="3300" cap="none" spc="0" dirty="0" smtClean="0">
              <a:solidFill>
                <a:schemeClr val="bg1"/>
              </a:solidFill>
            </a:endParaRPr>
          </a:p>
          <a:p>
            <a:pPr marL="457200" indent="-457200" algn="l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en-US" sz="3300" cap="none" spc="0" dirty="0" smtClean="0">
                <a:solidFill>
                  <a:schemeClr val="bg1"/>
                </a:solidFill>
              </a:rPr>
              <a:t>Recommendations</a:t>
            </a:r>
          </a:p>
          <a:p>
            <a:pPr algn="l">
              <a:spcBef>
                <a:spcPts val="0"/>
              </a:spcBef>
              <a:buClrTx/>
              <a:buSzTx/>
            </a:pPr>
            <a:endParaRPr lang="en-US" sz="2600" b="0" cap="none" spc="0" dirty="0">
              <a:solidFill>
                <a:srgbClr val="C5A6E8">
                  <a:lumMod val="50000"/>
                </a:srgb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the Issue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55643" y="1527175"/>
            <a:ext cx="8832713" cy="4795804"/>
          </a:xfrm>
        </p:spPr>
        <p:txBody>
          <a:bodyPr>
            <a:normAutofit fontScale="92500" lnSpcReduction="20000"/>
          </a:bodyPr>
          <a:lstStyle/>
          <a:p>
            <a:pPr lvl="1"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New graduates are often not being considered for CNM job openings</a:t>
            </a:r>
          </a:p>
          <a:p>
            <a:pPr lvl="1">
              <a:buClr>
                <a:schemeClr val="accent1"/>
              </a:buClr>
              <a:buFont typeface="Courier New" pitchFamily="49" charset="0"/>
              <a:buChar char="o"/>
            </a:pPr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Limited availability of midwifery residency programs for new grads. </a:t>
            </a:r>
          </a:p>
          <a:p>
            <a:pPr lvl="2"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2600" dirty="0" smtClean="0">
                <a:solidFill>
                  <a:schemeClr val="bg2">
                    <a:lumMod val="50000"/>
                  </a:schemeClr>
                </a:solidFill>
              </a:rPr>
              <a:t>Existing programs are limited to out of hospital settings</a:t>
            </a:r>
          </a:p>
          <a:p>
            <a:pPr lvl="1">
              <a:buClr>
                <a:schemeClr val="accent1"/>
              </a:buClr>
              <a:buFont typeface="Courier New" pitchFamily="49" charset="0"/>
              <a:buChar char="o"/>
            </a:pPr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2800" dirty="0" smtClean="0">
                <a:solidFill>
                  <a:srgbClr val="60299E"/>
                </a:solidFill>
              </a:rPr>
              <a:t>Difficulty navigating state licensure process due to lack of clarity, state variation, time, and financial burden</a:t>
            </a:r>
          </a:p>
          <a:p>
            <a:pPr lvl="1">
              <a:buClr>
                <a:schemeClr val="accent1"/>
              </a:buClr>
              <a:buFont typeface="Courier New" pitchFamily="49" charset="0"/>
              <a:buChar char="o"/>
            </a:pPr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Clr>
                <a:schemeClr val="accent1"/>
              </a:buClr>
              <a:buFont typeface="Courier New" pitchFamily="49" charset="0"/>
              <a:buChar char="o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Certification and job search process is expensive and new grads may struggle with finances during the process of searching for a job</a:t>
            </a:r>
          </a:p>
          <a:p>
            <a:pPr lvl="2">
              <a:buClr>
                <a:schemeClr val="accent1"/>
              </a:buClr>
              <a:buFont typeface="Courier New" pitchFamily="49" charset="0"/>
              <a:buChar char="o"/>
            </a:pPr>
            <a:endParaRPr lang="en-US" dirty="0" smtClean="0"/>
          </a:p>
          <a:p>
            <a:pPr lvl="2">
              <a:buClr>
                <a:schemeClr val="accent1"/>
              </a:buClr>
              <a:buFont typeface="Courier New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9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1347</TotalTime>
  <Words>1259</Words>
  <Application>Microsoft Office PowerPoint</Application>
  <PresentationFormat>On-screen Show (4:3)</PresentationFormat>
  <Paragraphs>275</Paragraphs>
  <Slides>22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Civic</vt:lpstr>
      <vt:lpstr>Midwifery Student Report from the Liaisons to Student Issues Section </vt:lpstr>
      <vt:lpstr>       Student Report 2013</vt:lpstr>
      <vt:lpstr>Work Groups</vt:lpstr>
      <vt:lpstr>Best Practices in Midwifery Education</vt:lpstr>
      <vt:lpstr>Different Programmatic Strengths</vt:lpstr>
      <vt:lpstr> Enhance Collaboration between  Midwifery Educators</vt:lpstr>
      <vt:lpstr>Adaptation of New Technology</vt:lpstr>
      <vt:lpstr>Transition to Practice</vt:lpstr>
      <vt:lpstr>Defining the Issue</vt:lpstr>
      <vt:lpstr>     What has been done so far?</vt:lpstr>
      <vt:lpstr>Recommendations</vt:lpstr>
      <vt:lpstr>Preceptorship</vt:lpstr>
      <vt:lpstr>Defining the Issue</vt:lpstr>
      <vt:lpstr>What’s been done already…</vt:lpstr>
      <vt:lpstr>Student Recommendations</vt:lpstr>
      <vt:lpstr>Student CMs</vt:lpstr>
      <vt:lpstr>Defining the Issue</vt:lpstr>
      <vt:lpstr>What has been done so far?</vt:lpstr>
      <vt:lpstr>Recommendations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Issue Section Report</dc:title>
  <dc:creator>Elizabeth Tombs</dc:creator>
  <cp:lastModifiedBy>elaine</cp:lastModifiedBy>
  <cp:revision>22</cp:revision>
  <dcterms:created xsi:type="dcterms:W3CDTF">2013-05-29T22:09:48Z</dcterms:created>
  <dcterms:modified xsi:type="dcterms:W3CDTF">2013-06-06T02:36:33Z</dcterms:modified>
</cp:coreProperties>
</file>